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67" r:id="rId14"/>
    <p:sldId id="266" r:id="rId15"/>
  </p:sldIdLst>
  <p:sldSz cx="14630400" cy="8229600"/>
  <p:notesSz cx="8229600" cy="14630400"/>
  <p:embeddedFontLst>
    <p:embeddedFont>
      <p:font typeface="DM Sans" pitchFamily="2" charset="0"/>
      <p:regular r:id="rId17"/>
      <p:bold r:id="rId18"/>
    </p:embeddedFont>
    <p:embeddedFont>
      <p:font typeface="Libre Baskerville" panose="020000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A"/>
    <a:srgbClr val="9996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80" d="100"/>
          <a:sy n="80" d="100"/>
        </p:scale>
        <p:origin x="25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985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7BB53-02D2-710A-6F3E-11685208B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ED540-D248-FEC4-0833-72493030B70A}"/>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5F7C83FF-5FCF-A119-85C6-3CAE757EC0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E0C208-7F76-D9D9-3A73-7F1BA93C6A56}"/>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33297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C6571-0276-BD57-C83A-411E57C88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E5EA8-E83B-5C98-E160-2D806DC179B5}"/>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93136152-FEFE-D0A3-6310-8F33AA3FAA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C3FACF-221F-EEA5-EA04-CAF6884030BF}"/>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03157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1.svg"/><Relationship Id="rId11" Type="http://schemas.openxmlformats.org/officeDocument/2006/relationships/image" Target="../media/image36.jpg"/><Relationship Id="rId5" Type="http://schemas.openxmlformats.org/officeDocument/2006/relationships/image" Target="../media/image30.png"/><Relationship Id="rId10" Type="http://schemas.openxmlformats.org/officeDocument/2006/relationships/image" Target="../media/image35.jpg"/><Relationship Id="rId4" Type="http://schemas.openxmlformats.org/officeDocument/2006/relationships/image" Target="../media/image29.svg"/><Relationship Id="rId9" Type="http://schemas.openxmlformats.org/officeDocument/2006/relationships/image" Target="../media/image34.jpg"/></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42.jpg"/></Relationships>
</file>

<file path=ppt/slides/_rels/slide1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102167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Financial Fraud Detection Using Machine Learning</a:t>
            </a:r>
            <a:endParaRPr lang="en-US" sz="3900" dirty="0"/>
          </a:p>
        </p:txBody>
      </p:sp>
      <p:sp>
        <p:nvSpPr>
          <p:cNvPr id="4" name="Text 1"/>
          <p:cNvSpPr/>
          <p:nvPr/>
        </p:nvSpPr>
        <p:spPr>
          <a:xfrm>
            <a:off x="793790" y="2457450"/>
            <a:ext cx="7556421" cy="5457825"/>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Leveraging advanced analytics and machine learning to safeguard financial transactions and protect against sophisticated fraud schemes in real-time digital payment systems.</a:t>
            </a:r>
          </a:p>
          <a:p>
            <a:pPr marL="0" indent="0" algn="l">
              <a:lnSpc>
                <a:spcPts val="2500"/>
              </a:lnSpc>
              <a:buNone/>
            </a:pPr>
            <a:endParaRPr lang="en-US" sz="1550" dirty="0">
              <a:solidFill>
                <a:srgbClr val="454240"/>
              </a:solidFill>
              <a:latin typeface="DM Sans" pitchFamily="34" charset="0"/>
            </a:endParaRPr>
          </a:p>
          <a:p>
            <a:pPr marL="0" indent="0" algn="l">
              <a:lnSpc>
                <a:spcPts val="2500"/>
              </a:lnSpc>
              <a:buNone/>
            </a:pPr>
            <a:endParaRPr lang="en-US" sz="1550" dirty="0">
              <a:solidFill>
                <a:srgbClr val="454240"/>
              </a:solidFill>
              <a:latin typeface="DM Sans" pitchFamily="34" charset="0"/>
            </a:endParaRPr>
          </a:p>
          <a:p>
            <a:pPr marL="0" indent="0" algn="l">
              <a:lnSpc>
                <a:spcPts val="2500"/>
              </a:lnSpc>
              <a:buNone/>
            </a:pPr>
            <a:endParaRPr lang="en-US" sz="1550" dirty="0">
              <a:solidFill>
                <a:srgbClr val="454240"/>
              </a:solidFill>
              <a:latin typeface="DM Sans" pitchFamily="34" charset="0"/>
            </a:endParaRPr>
          </a:p>
          <a:p>
            <a:pPr marL="0" indent="0" algn="l">
              <a:lnSpc>
                <a:spcPts val="2500"/>
              </a:lnSpc>
              <a:buNone/>
            </a:pPr>
            <a:endParaRPr lang="en-US" sz="1550" dirty="0">
              <a:solidFill>
                <a:srgbClr val="454240"/>
              </a:solidFill>
              <a:latin typeface="DM Sans" pitchFamily="34" charset="0"/>
            </a:endParaRPr>
          </a:p>
          <a:p>
            <a:pPr marL="0" indent="0" algn="l">
              <a:lnSpc>
                <a:spcPts val="2500"/>
              </a:lnSpc>
              <a:buNone/>
            </a:pPr>
            <a:endParaRPr lang="en-US" sz="1550" dirty="0">
              <a:solidFill>
                <a:srgbClr val="454240"/>
              </a:solidFill>
              <a:latin typeface="DM Sans" pitchFamily="34" charset="0"/>
            </a:endParaRPr>
          </a:p>
          <a:p>
            <a:pPr marL="0" indent="0" algn="l">
              <a:lnSpc>
                <a:spcPts val="2500"/>
              </a:lnSpc>
              <a:buNone/>
            </a:pPr>
            <a:endParaRPr lang="en-US" sz="1550" dirty="0">
              <a:solidFill>
                <a:srgbClr val="454240"/>
              </a:solidFill>
              <a:latin typeface="DM Sans" pitchFamily="34" charset="0"/>
            </a:endParaRPr>
          </a:p>
          <a:p>
            <a:pPr marL="0" indent="0" algn="l">
              <a:lnSpc>
                <a:spcPts val="2500"/>
              </a:lnSpc>
              <a:buNone/>
            </a:pPr>
            <a:endParaRPr lang="en-US" sz="2400" dirty="0">
              <a:solidFill>
                <a:srgbClr val="454240"/>
              </a:solidFill>
              <a:latin typeface="DM Sans" pitchFamily="34" charset="0"/>
            </a:endParaRPr>
          </a:p>
          <a:p>
            <a:pPr>
              <a:lnSpc>
                <a:spcPts val="2500"/>
              </a:lnSpc>
            </a:pPr>
            <a:r>
              <a:rPr lang="en-US" sz="2400" dirty="0">
                <a:solidFill>
                  <a:srgbClr val="454240"/>
                </a:solidFill>
                <a:latin typeface="DM Sans" pitchFamily="34" charset="0"/>
              </a:rPr>
              <a:t>MOHIT KUMAR </a:t>
            </a:r>
            <a:r>
              <a:rPr lang="en-IN" sz="2400" b="1" dirty="0"/>
              <a:t>SBU232941</a:t>
            </a:r>
          </a:p>
          <a:p>
            <a:pPr>
              <a:lnSpc>
                <a:spcPts val="2500"/>
              </a:lnSpc>
            </a:pPr>
            <a:endParaRPr lang="en-IN" sz="2400" b="1" dirty="0"/>
          </a:p>
          <a:p>
            <a:pPr marL="0" indent="0" algn="l">
              <a:lnSpc>
                <a:spcPts val="2500"/>
              </a:lnSpc>
              <a:buNone/>
            </a:pPr>
            <a:endParaRPr lang="en-US" sz="1550" dirty="0">
              <a:solidFill>
                <a:srgbClr val="454240"/>
              </a:solidFill>
              <a:latin typeface="DM Sans" pitchFamily="34" charset="0"/>
            </a:endParaRPr>
          </a:p>
          <a:p>
            <a:pPr marL="0" indent="0" algn="l">
              <a:lnSpc>
                <a:spcPts val="2500"/>
              </a:lnSpc>
              <a:buNone/>
            </a:pP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84622"/>
            <a:ext cx="5563672" cy="558165"/>
          </a:xfrm>
          <a:prstGeom prst="rect">
            <a:avLst/>
          </a:prstGeom>
          <a:noFill/>
          <a:ln/>
        </p:spPr>
        <p:txBody>
          <a:bodyPr wrap="none" lIns="0" tIns="0" rIns="0" bIns="0" rtlCol="0" anchor="t"/>
          <a:lstStyle/>
          <a:p>
            <a:pPr marL="0" indent="0" algn="l">
              <a:lnSpc>
                <a:spcPts val="4350"/>
              </a:lnSpc>
              <a:buNone/>
            </a:pPr>
            <a:r>
              <a:rPr lang="en-US" sz="3500" dirty="0">
                <a:solidFill>
                  <a:srgbClr val="5C4E3D"/>
                </a:solidFill>
                <a:latin typeface="Libre Baskerville" pitchFamily="34" charset="0"/>
                <a:ea typeface="Libre Baskerville" pitchFamily="34" charset="-122"/>
                <a:cs typeface="Libre Baskerville" pitchFamily="34" charset="-120"/>
              </a:rPr>
              <a:t>Fraud Pattern Discovery</a:t>
            </a:r>
            <a:endParaRPr lang="en-US" sz="3500" dirty="0"/>
          </a:p>
        </p:txBody>
      </p:sp>
      <p:sp>
        <p:nvSpPr>
          <p:cNvPr id="3" name="Text 1"/>
          <p:cNvSpPr/>
          <p:nvPr/>
        </p:nvSpPr>
        <p:spPr>
          <a:xfrm>
            <a:off x="793790" y="1414224"/>
            <a:ext cx="3203258" cy="334804"/>
          </a:xfrm>
          <a:prstGeom prst="rect">
            <a:avLst/>
          </a:prstGeom>
          <a:noFill/>
          <a:ln/>
        </p:spPr>
        <p:txBody>
          <a:bodyPr wrap="none" lIns="0" tIns="0" rIns="0" bIns="0" rtlCol="0" anchor="t"/>
          <a:lstStyle/>
          <a:p>
            <a:pPr marL="0" indent="0" algn="l">
              <a:lnSpc>
                <a:spcPts val="2600"/>
              </a:lnSpc>
              <a:buNone/>
            </a:pPr>
            <a:r>
              <a:rPr lang="en-US" sz="2100" dirty="0">
                <a:solidFill>
                  <a:srgbClr val="5C4E3D"/>
                </a:solidFill>
                <a:latin typeface="Libre Baskerville" pitchFamily="34" charset="0"/>
                <a:ea typeface="Libre Baskerville" pitchFamily="34" charset="-122"/>
                <a:cs typeface="Libre Baskerville" pitchFamily="34" charset="-120"/>
              </a:rPr>
              <a:t>High-Risk Transactions</a:t>
            </a:r>
            <a:endParaRPr lang="en-US" sz="2100" dirty="0"/>
          </a:p>
        </p:txBody>
      </p:sp>
      <p:sp>
        <p:nvSpPr>
          <p:cNvPr id="4" name="Text 2"/>
          <p:cNvSpPr/>
          <p:nvPr/>
        </p:nvSpPr>
        <p:spPr>
          <a:xfrm>
            <a:off x="793790" y="2016919"/>
            <a:ext cx="13042821" cy="285750"/>
          </a:xfrm>
          <a:prstGeom prst="rect">
            <a:avLst/>
          </a:prstGeom>
          <a:noFill/>
          <a:ln/>
        </p:spPr>
        <p:txBody>
          <a:bodyPr wrap="non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Deep analysis uncovered distinctive behavioral patterns that serve as powerful fraud indicators:</a:t>
            </a:r>
            <a:endParaRPr lang="en-US" sz="140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340" y="2351127"/>
            <a:ext cx="535781" cy="535781"/>
          </a:xfrm>
          <a:prstGeom prst="rect">
            <a:avLst/>
          </a:prstGeom>
        </p:spPr>
      </p:pic>
      <p:sp>
        <p:nvSpPr>
          <p:cNvPr id="6" name="Text 3"/>
          <p:cNvSpPr/>
          <p:nvPr/>
        </p:nvSpPr>
        <p:spPr>
          <a:xfrm>
            <a:off x="1000363" y="2501741"/>
            <a:ext cx="3328154" cy="278963"/>
          </a:xfrm>
          <a:prstGeom prst="rect">
            <a:avLst/>
          </a:prstGeom>
          <a:noFill/>
          <a:ln/>
        </p:spPr>
        <p:txBody>
          <a:bodyPr wrap="none" lIns="0" tIns="0" rIns="0" bIns="0" rtlCol="0" anchor="t"/>
          <a:lstStyle/>
          <a:p>
            <a:pPr marL="0" indent="0" algn="l">
              <a:lnSpc>
                <a:spcPts val="2150"/>
              </a:lnSpc>
              <a:buNone/>
            </a:pPr>
            <a:r>
              <a:rPr lang="en-US" sz="1750" dirty="0">
                <a:solidFill>
                  <a:srgbClr val="454240"/>
                </a:solidFill>
                <a:latin typeface="Libre Baskerville" pitchFamily="34" charset="0"/>
                <a:ea typeface="Libre Baskerville" pitchFamily="34" charset="-122"/>
                <a:cs typeface="Libre Baskerville" pitchFamily="34" charset="-120"/>
              </a:rPr>
              <a:t>Immediate Cash-Out Pattern</a:t>
            </a:r>
            <a:endParaRPr lang="en-US" sz="1750" dirty="0"/>
          </a:p>
        </p:txBody>
      </p:sp>
      <p:sp>
        <p:nvSpPr>
          <p:cNvPr id="7" name="Text 4"/>
          <p:cNvSpPr/>
          <p:nvPr/>
        </p:nvSpPr>
        <p:spPr>
          <a:xfrm>
            <a:off x="1000363" y="2897386"/>
            <a:ext cx="3439716" cy="1714500"/>
          </a:xfrm>
          <a:prstGeom prst="rect">
            <a:avLst/>
          </a:prstGeom>
          <a:noFill/>
          <a:ln/>
        </p:spPr>
        <p:txBody>
          <a:bodyPr wrap="squar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Fraudsters execute large TRANSFER operations followed immediately by CASH_OUT, often within the same time step, to quickly extract and convert stolen funds before detection systems can respond.</a:t>
            </a:r>
            <a:endParaRPr lang="en-US" sz="140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3321" y="2351127"/>
            <a:ext cx="535781" cy="535781"/>
          </a:xfrm>
          <a:prstGeom prst="rect">
            <a:avLst/>
          </a:prstGeom>
        </p:spPr>
      </p:pic>
      <p:sp>
        <p:nvSpPr>
          <p:cNvPr id="9" name="Text 5"/>
          <p:cNvSpPr/>
          <p:nvPr/>
        </p:nvSpPr>
        <p:spPr>
          <a:xfrm>
            <a:off x="5422344" y="2501741"/>
            <a:ext cx="2511266" cy="278963"/>
          </a:xfrm>
          <a:prstGeom prst="rect">
            <a:avLst/>
          </a:prstGeom>
          <a:noFill/>
          <a:ln/>
        </p:spPr>
        <p:txBody>
          <a:bodyPr wrap="none" lIns="0" tIns="0" rIns="0" bIns="0" rtlCol="0" anchor="t"/>
          <a:lstStyle/>
          <a:p>
            <a:pPr marL="0" indent="0" algn="l">
              <a:lnSpc>
                <a:spcPts val="2150"/>
              </a:lnSpc>
              <a:buNone/>
            </a:pPr>
            <a:r>
              <a:rPr lang="en-US" sz="1750" dirty="0">
                <a:solidFill>
                  <a:srgbClr val="454240"/>
                </a:solidFill>
                <a:latin typeface="Libre Baskerville" pitchFamily="34" charset="0"/>
                <a:ea typeface="Libre Baskerville" pitchFamily="34" charset="-122"/>
                <a:cs typeface="Libre Baskerville" pitchFamily="34" charset="-120"/>
              </a:rPr>
              <a:t>Balance Manipulation</a:t>
            </a:r>
            <a:endParaRPr lang="en-US" sz="1750" dirty="0"/>
          </a:p>
        </p:txBody>
      </p:sp>
      <p:sp>
        <p:nvSpPr>
          <p:cNvPr id="10" name="Text 6"/>
          <p:cNvSpPr/>
          <p:nvPr/>
        </p:nvSpPr>
        <p:spPr>
          <a:xfrm>
            <a:off x="5422344" y="2887861"/>
            <a:ext cx="3439716" cy="1428750"/>
          </a:xfrm>
          <a:prstGeom prst="rect">
            <a:avLst/>
          </a:prstGeom>
          <a:noFill/>
          <a:ln/>
        </p:spPr>
        <p:txBody>
          <a:bodyPr wrap="squar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Anomalous balance transitions where sender accounts drop to zero while receiver balances show unexpected or impossible values, indicating system exploitation and account compromise.</a:t>
            </a:r>
            <a:endParaRPr lang="en-US" sz="1400" dirty="0"/>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42327" y="2307194"/>
            <a:ext cx="535781" cy="535781"/>
          </a:xfrm>
          <a:prstGeom prst="rect">
            <a:avLst/>
          </a:prstGeom>
        </p:spPr>
      </p:pic>
      <p:sp>
        <p:nvSpPr>
          <p:cNvPr id="12" name="Text 7"/>
          <p:cNvSpPr/>
          <p:nvPr/>
        </p:nvSpPr>
        <p:spPr>
          <a:xfrm>
            <a:off x="8720376" y="2492216"/>
            <a:ext cx="2559248" cy="278963"/>
          </a:xfrm>
          <a:prstGeom prst="rect">
            <a:avLst/>
          </a:prstGeom>
          <a:noFill/>
          <a:ln/>
        </p:spPr>
        <p:txBody>
          <a:bodyPr wrap="none" lIns="0" tIns="0" rIns="0" bIns="0" rtlCol="0" anchor="t"/>
          <a:lstStyle/>
          <a:p>
            <a:pPr marL="0" indent="0" algn="l">
              <a:lnSpc>
                <a:spcPts val="2150"/>
              </a:lnSpc>
              <a:buNone/>
            </a:pPr>
            <a:r>
              <a:rPr lang="en-US" sz="1750" dirty="0">
                <a:solidFill>
                  <a:srgbClr val="454240"/>
                </a:solidFill>
                <a:latin typeface="Libre Baskerville" pitchFamily="34" charset="0"/>
                <a:ea typeface="Libre Baskerville" pitchFamily="34" charset="-122"/>
                <a:cs typeface="Libre Baskerville" pitchFamily="34" charset="-120"/>
              </a:rPr>
              <a:t>High-Value Anomalies</a:t>
            </a:r>
            <a:endParaRPr lang="en-US" sz="1750" dirty="0"/>
          </a:p>
        </p:txBody>
      </p:sp>
      <p:sp>
        <p:nvSpPr>
          <p:cNvPr id="13" name="Text 8"/>
          <p:cNvSpPr/>
          <p:nvPr/>
        </p:nvSpPr>
        <p:spPr>
          <a:xfrm>
            <a:off x="9272826" y="2878336"/>
            <a:ext cx="3439835" cy="1428750"/>
          </a:xfrm>
          <a:prstGeom prst="rect">
            <a:avLst/>
          </a:prstGeom>
          <a:noFill/>
          <a:ln/>
        </p:spPr>
        <p:txBody>
          <a:bodyPr wrap="square" lIns="0" tIns="0" rIns="0" bIns="0" rtlCol="0" anchor="t"/>
          <a:lstStyle/>
          <a:p>
            <a:pPr marL="0" indent="0" algn="l">
              <a:lnSpc>
                <a:spcPts val="2250"/>
              </a:lnSpc>
              <a:buNone/>
            </a:pPr>
            <a:r>
              <a:rPr lang="en-US" sz="1400" dirty="0">
                <a:solidFill>
                  <a:srgbClr val="454240"/>
                </a:solidFill>
                <a:latin typeface="DM Sans" pitchFamily="34" charset="0"/>
                <a:ea typeface="DM Sans" pitchFamily="34" charset="-122"/>
                <a:cs typeface="DM Sans" pitchFamily="34" charset="-120"/>
              </a:rPr>
              <a:t>Sudden spikes in transaction amounts far exceeding historical account activity patterns, often targeting dormant or newly compromised accounts with unusual velocity.</a:t>
            </a:r>
            <a:endParaRPr lang="en-US" sz="1400" dirty="0"/>
          </a:p>
        </p:txBody>
      </p:sp>
      <p:sp>
        <p:nvSpPr>
          <p:cNvPr id="18" name="Rectangle 17">
            <a:extLst>
              <a:ext uri="{FF2B5EF4-FFF2-40B4-BE49-F238E27FC236}">
                <a16:creationId xmlns:a16="http://schemas.microsoft.com/office/drawing/2014/main" id="{7805B4C7-7D35-E54B-CBAF-48DE9108BF25}"/>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9BFDDF56-1E73-BEE7-E12E-358FB9C90B9F}"/>
              </a:ext>
            </a:extLst>
          </p:cNvPr>
          <p:cNvPicPr>
            <a:picLocks noChangeAspect="1"/>
          </p:cNvPicPr>
          <p:nvPr/>
        </p:nvPicPr>
        <p:blipFill>
          <a:blip r:embed="rId9"/>
          <a:stretch>
            <a:fillRect/>
          </a:stretch>
        </p:blipFill>
        <p:spPr>
          <a:xfrm>
            <a:off x="4840224" y="4714070"/>
            <a:ext cx="4256151" cy="2604315"/>
          </a:xfrm>
          <a:prstGeom prst="rect">
            <a:avLst/>
          </a:prstGeom>
        </p:spPr>
      </p:pic>
      <p:pic>
        <p:nvPicPr>
          <p:cNvPr id="26" name="Picture 25">
            <a:extLst>
              <a:ext uri="{FF2B5EF4-FFF2-40B4-BE49-F238E27FC236}">
                <a16:creationId xmlns:a16="http://schemas.microsoft.com/office/drawing/2014/main" id="{A56AAD2C-1FFC-0A79-2133-55C677F7B502}"/>
              </a:ext>
            </a:extLst>
          </p:cNvPr>
          <p:cNvPicPr>
            <a:picLocks noChangeAspect="1"/>
          </p:cNvPicPr>
          <p:nvPr/>
        </p:nvPicPr>
        <p:blipFill>
          <a:blip r:embed="rId10"/>
          <a:stretch>
            <a:fillRect/>
          </a:stretch>
        </p:blipFill>
        <p:spPr>
          <a:xfrm>
            <a:off x="793790" y="4728568"/>
            <a:ext cx="3544611" cy="3247432"/>
          </a:xfrm>
          <a:prstGeom prst="rect">
            <a:avLst/>
          </a:prstGeom>
        </p:spPr>
      </p:pic>
      <p:pic>
        <p:nvPicPr>
          <p:cNvPr id="28" name="Picture 27">
            <a:extLst>
              <a:ext uri="{FF2B5EF4-FFF2-40B4-BE49-F238E27FC236}">
                <a16:creationId xmlns:a16="http://schemas.microsoft.com/office/drawing/2014/main" id="{377CFC0D-A6FB-1AA8-5251-E5FA74759A12}"/>
              </a:ext>
            </a:extLst>
          </p:cNvPr>
          <p:cNvPicPr>
            <a:picLocks noChangeAspect="1"/>
          </p:cNvPicPr>
          <p:nvPr/>
        </p:nvPicPr>
        <p:blipFill>
          <a:blip r:embed="rId11"/>
          <a:stretch>
            <a:fillRect/>
          </a:stretch>
        </p:blipFill>
        <p:spPr>
          <a:xfrm>
            <a:off x="9469374" y="4613672"/>
            <a:ext cx="4256151" cy="35085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38EB5-D38F-F755-5D11-2AFD6D9E0BB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9D18105-23D1-A7C4-1520-DA61DA264079}"/>
              </a:ext>
            </a:extLst>
          </p:cNvPr>
          <p:cNvSpPr/>
          <p:nvPr/>
        </p:nvSpPr>
        <p:spPr>
          <a:xfrm>
            <a:off x="274022" y="413623"/>
            <a:ext cx="12889528" cy="403146"/>
          </a:xfrm>
          <a:prstGeom prst="rect">
            <a:avLst/>
          </a:prstGeom>
          <a:noFill/>
          <a:ln/>
        </p:spPr>
        <p:txBody>
          <a:bodyPr wrap="none" lIns="0" tIns="0" rIns="0" bIns="0" rtlCol="0" anchor="t"/>
          <a:lstStyle/>
          <a:p>
            <a:pPr marL="0" indent="0" algn="l">
              <a:lnSpc>
                <a:spcPts val="3150"/>
              </a:lnSpc>
              <a:buNone/>
            </a:pPr>
            <a:r>
              <a:rPr lang="en-US" sz="4800" dirty="0">
                <a:solidFill>
                  <a:srgbClr val="5C4E3D"/>
                </a:solidFill>
                <a:latin typeface="Libre Baskerville" pitchFamily="34" charset="0"/>
                <a:ea typeface="Libre Baskerville" pitchFamily="34" charset="-122"/>
                <a:cs typeface="Libre Baskerville" pitchFamily="34" charset="-120"/>
              </a:rPr>
              <a:t>Kafka and Pyspark integration Overview</a:t>
            </a:r>
            <a:endParaRPr lang="en-US" sz="4800" dirty="0"/>
          </a:p>
        </p:txBody>
      </p:sp>
      <p:sp>
        <p:nvSpPr>
          <p:cNvPr id="13" name="Rectangle 12">
            <a:extLst>
              <a:ext uri="{FF2B5EF4-FFF2-40B4-BE49-F238E27FC236}">
                <a16:creationId xmlns:a16="http://schemas.microsoft.com/office/drawing/2014/main" id="{5F6C1C6E-C100-2EA2-10EC-F0483E5C8F01}"/>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010BDD60-5972-7AC1-57DB-7BDCD9A8B590}"/>
              </a:ext>
            </a:extLst>
          </p:cNvPr>
          <p:cNvPicPr>
            <a:picLocks noChangeAspect="1"/>
          </p:cNvPicPr>
          <p:nvPr/>
        </p:nvPicPr>
        <p:blipFill>
          <a:blip r:embed="rId3"/>
          <a:stretch>
            <a:fillRect/>
          </a:stretch>
        </p:blipFill>
        <p:spPr>
          <a:xfrm>
            <a:off x="128588" y="902494"/>
            <a:ext cx="5135916" cy="4593431"/>
          </a:xfrm>
          <a:prstGeom prst="rect">
            <a:avLst/>
          </a:prstGeom>
        </p:spPr>
      </p:pic>
      <p:pic>
        <p:nvPicPr>
          <p:cNvPr id="11" name="Picture 10">
            <a:extLst>
              <a:ext uri="{FF2B5EF4-FFF2-40B4-BE49-F238E27FC236}">
                <a16:creationId xmlns:a16="http://schemas.microsoft.com/office/drawing/2014/main" id="{DF873F9C-BD8A-0747-2AA7-74547EC3A060}"/>
              </a:ext>
            </a:extLst>
          </p:cNvPr>
          <p:cNvPicPr>
            <a:picLocks noChangeAspect="1"/>
          </p:cNvPicPr>
          <p:nvPr/>
        </p:nvPicPr>
        <p:blipFill>
          <a:blip r:embed="rId4"/>
          <a:stretch>
            <a:fillRect/>
          </a:stretch>
        </p:blipFill>
        <p:spPr>
          <a:xfrm>
            <a:off x="5264503" y="902493"/>
            <a:ext cx="4917751" cy="4593431"/>
          </a:xfrm>
          <a:prstGeom prst="rect">
            <a:avLst/>
          </a:prstGeom>
        </p:spPr>
      </p:pic>
      <p:pic>
        <p:nvPicPr>
          <p:cNvPr id="16" name="Picture 15">
            <a:extLst>
              <a:ext uri="{FF2B5EF4-FFF2-40B4-BE49-F238E27FC236}">
                <a16:creationId xmlns:a16="http://schemas.microsoft.com/office/drawing/2014/main" id="{1BA50FB9-ABA5-58CC-16A3-6B5E3BA0B853}"/>
              </a:ext>
            </a:extLst>
          </p:cNvPr>
          <p:cNvPicPr>
            <a:picLocks noChangeAspect="1"/>
          </p:cNvPicPr>
          <p:nvPr/>
        </p:nvPicPr>
        <p:blipFill>
          <a:blip r:embed="rId5"/>
          <a:stretch>
            <a:fillRect/>
          </a:stretch>
        </p:blipFill>
        <p:spPr>
          <a:xfrm>
            <a:off x="128588" y="5476877"/>
            <a:ext cx="8061546" cy="2752723"/>
          </a:xfrm>
          <a:prstGeom prst="rect">
            <a:avLst/>
          </a:prstGeom>
        </p:spPr>
      </p:pic>
      <p:pic>
        <p:nvPicPr>
          <p:cNvPr id="18" name="Picture 17">
            <a:extLst>
              <a:ext uri="{FF2B5EF4-FFF2-40B4-BE49-F238E27FC236}">
                <a16:creationId xmlns:a16="http://schemas.microsoft.com/office/drawing/2014/main" id="{DAF8B907-A393-2D6F-93C1-F163942F72D1}"/>
              </a:ext>
            </a:extLst>
          </p:cNvPr>
          <p:cNvPicPr>
            <a:picLocks noChangeAspect="1"/>
          </p:cNvPicPr>
          <p:nvPr/>
        </p:nvPicPr>
        <p:blipFill>
          <a:blip r:embed="rId6"/>
          <a:stretch>
            <a:fillRect/>
          </a:stretch>
        </p:blipFill>
        <p:spPr>
          <a:xfrm>
            <a:off x="8582025" y="4475284"/>
            <a:ext cx="6048375" cy="3722077"/>
          </a:xfrm>
          <a:prstGeom prst="rect">
            <a:avLst/>
          </a:prstGeom>
        </p:spPr>
      </p:pic>
    </p:spTree>
    <p:extLst>
      <p:ext uri="{BB962C8B-B14F-4D97-AF65-F5344CB8AC3E}">
        <p14:creationId xmlns:p14="http://schemas.microsoft.com/office/powerpoint/2010/main" val="1141216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5B4BA-2A7C-B2ED-691F-A4E25702223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EEADF18-C9E2-4EE7-4AE9-B6919C940E21}"/>
              </a:ext>
            </a:extLst>
          </p:cNvPr>
          <p:cNvSpPr/>
          <p:nvPr/>
        </p:nvSpPr>
        <p:spPr>
          <a:xfrm>
            <a:off x="454997" y="821650"/>
            <a:ext cx="12889528" cy="403146"/>
          </a:xfrm>
          <a:prstGeom prst="rect">
            <a:avLst/>
          </a:prstGeom>
          <a:noFill/>
          <a:ln/>
        </p:spPr>
        <p:txBody>
          <a:bodyPr wrap="none" lIns="0" tIns="0" rIns="0" bIns="0" rtlCol="0" anchor="t"/>
          <a:lstStyle/>
          <a:p>
            <a:pPr marL="0" indent="0" algn="l">
              <a:lnSpc>
                <a:spcPts val="3150"/>
              </a:lnSpc>
              <a:buNone/>
            </a:pPr>
            <a:r>
              <a:rPr lang="en-US" sz="4800" b="1" dirty="0">
                <a:solidFill>
                  <a:schemeClr val="bg2">
                    <a:lumMod val="25000"/>
                  </a:schemeClr>
                </a:solidFill>
                <a:latin typeface="Courier New" panose="02070309020205020404" pitchFamily="49" charset="0"/>
                <a:cs typeface="Courier New" panose="02070309020205020404" pitchFamily="49" charset="0"/>
              </a:rPr>
              <a:t>Sending alerting email</a:t>
            </a:r>
          </a:p>
        </p:txBody>
      </p:sp>
      <p:sp>
        <p:nvSpPr>
          <p:cNvPr id="13" name="Rectangle 12">
            <a:extLst>
              <a:ext uri="{FF2B5EF4-FFF2-40B4-BE49-F238E27FC236}">
                <a16:creationId xmlns:a16="http://schemas.microsoft.com/office/drawing/2014/main" id="{8BC5E70C-89DE-06DE-1A43-25564E2E0B58}"/>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E5FF2548-1809-12B1-C97A-DCC5CAA49C41}"/>
              </a:ext>
            </a:extLst>
          </p:cNvPr>
          <p:cNvPicPr>
            <a:picLocks noChangeAspect="1"/>
          </p:cNvPicPr>
          <p:nvPr/>
        </p:nvPicPr>
        <p:blipFill>
          <a:blip r:embed="rId3"/>
          <a:stretch>
            <a:fillRect/>
          </a:stretch>
        </p:blipFill>
        <p:spPr>
          <a:xfrm>
            <a:off x="0" y="1864519"/>
            <a:ext cx="10810488" cy="4155281"/>
          </a:xfrm>
          <a:prstGeom prst="rect">
            <a:avLst/>
          </a:prstGeom>
        </p:spPr>
      </p:pic>
      <p:pic>
        <p:nvPicPr>
          <p:cNvPr id="9" name="Picture 8">
            <a:extLst>
              <a:ext uri="{FF2B5EF4-FFF2-40B4-BE49-F238E27FC236}">
                <a16:creationId xmlns:a16="http://schemas.microsoft.com/office/drawing/2014/main" id="{6BE770AD-20D2-2EB8-C7AB-C1951D174CC0}"/>
              </a:ext>
            </a:extLst>
          </p:cNvPr>
          <p:cNvPicPr>
            <a:picLocks noChangeAspect="1"/>
          </p:cNvPicPr>
          <p:nvPr/>
        </p:nvPicPr>
        <p:blipFill>
          <a:blip r:embed="rId4"/>
          <a:stretch>
            <a:fillRect/>
          </a:stretch>
        </p:blipFill>
        <p:spPr>
          <a:xfrm>
            <a:off x="10834497" y="0"/>
            <a:ext cx="3795903" cy="8229600"/>
          </a:xfrm>
          <a:prstGeom prst="rect">
            <a:avLst/>
          </a:prstGeom>
        </p:spPr>
      </p:pic>
    </p:spTree>
    <p:extLst>
      <p:ext uri="{BB962C8B-B14F-4D97-AF65-F5344CB8AC3E}">
        <p14:creationId xmlns:p14="http://schemas.microsoft.com/office/powerpoint/2010/main" val="318856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B0F552-E509-8C3A-9A07-20DB1F27248E}"/>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22704A50-D573-E453-3442-90BFE59A32A4}"/>
              </a:ext>
            </a:extLst>
          </p:cNvPr>
          <p:cNvPicPr>
            <a:picLocks noChangeAspect="1"/>
          </p:cNvPicPr>
          <p:nvPr/>
        </p:nvPicPr>
        <p:blipFill>
          <a:blip r:embed="rId2"/>
          <a:stretch>
            <a:fillRect/>
          </a:stretch>
        </p:blipFill>
        <p:spPr>
          <a:xfrm>
            <a:off x="0" y="789206"/>
            <a:ext cx="14630400" cy="7440393"/>
          </a:xfrm>
          <a:prstGeom prst="rect">
            <a:avLst/>
          </a:prstGeom>
        </p:spPr>
      </p:pic>
      <p:sp>
        <p:nvSpPr>
          <p:cNvPr id="6" name="TextBox 5">
            <a:extLst>
              <a:ext uri="{FF2B5EF4-FFF2-40B4-BE49-F238E27FC236}">
                <a16:creationId xmlns:a16="http://schemas.microsoft.com/office/drawing/2014/main" id="{28EE0655-AD4D-2326-82AC-F5CCD28B30E3}"/>
              </a:ext>
            </a:extLst>
          </p:cNvPr>
          <p:cNvSpPr txBox="1"/>
          <p:nvPr/>
        </p:nvSpPr>
        <p:spPr>
          <a:xfrm>
            <a:off x="95250" y="76200"/>
            <a:ext cx="14535150" cy="646331"/>
          </a:xfrm>
          <a:prstGeom prst="rect">
            <a:avLst/>
          </a:prstGeom>
          <a:noFill/>
        </p:spPr>
        <p:txBody>
          <a:bodyPr wrap="square" rtlCol="0">
            <a:spAutoFit/>
          </a:bodyPr>
          <a:lstStyle/>
          <a:p>
            <a:pPr algn="ctr"/>
            <a:r>
              <a:rPr lang="en-US" sz="3600" b="1" dirty="0">
                <a:latin typeface="Batang" panose="02030600000101010101" pitchFamily="18" charset="-127"/>
                <a:ea typeface="Batang" panose="02030600000101010101" pitchFamily="18" charset="-127"/>
              </a:rPr>
              <a:t>POWER BI DASHBOARD OF FINACNIAL FRAUD DETECTION</a:t>
            </a:r>
            <a:endParaRPr lang="en-IN" sz="3600" b="1" dirty="0">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2905735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alpha val="85000"/>
            </a:srgbClr>
          </a:solidFill>
          <a:ln/>
        </p:spPr>
        <p:txBody>
          <a:bodyPr/>
          <a:lstStyle/>
          <a:p>
            <a:endParaRPr lang="en-IN"/>
          </a:p>
        </p:txBody>
      </p:sp>
      <p:sp>
        <p:nvSpPr>
          <p:cNvPr id="4" name="Text 1"/>
          <p:cNvSpPr/>
          <p:nvPr/>
        </p:nvSpPr>
        <p:spPr>
          <a:xfrm>
            <a:off x="793790" y="3141107"/>
            <a:ext cx="6847284" cy="855821"/>
          </a:xfrm>
          <a:prstGeom prst="rect">
            <a:avLst/>
          </a:prstGeom>
          <a:noFill/>
          <a:ln/>
        </p:spPr>
        <p:txBody>
          <a:bodyPr wrap="none" lIns="0" tIns="0" rIns="0" bIns="0" rtlCol="0" anchor="t"/>
          <a:lstStyle/>
          <a:p>
            <a:pPr marL="0" indent="0" algn="l">
              <a:lnSpc>
                <a:spcPts val="6700"/>
              </a:lnSpc>
              <a:buNone/>
            </a:pPr>
            <a:r>
              <a:rPr lang="en-US" sz="5350" dirty="0">
                <a:solidFill>
                  <a:srgbClr val="5C4E3D"/>
                </a:solidFill>
                <a:latin typeface="Libre Baskerville" pitchFamily="34" charset="0"/>
                <a:ea typeface="Libre Baskerville" pitchFamily="34" charset="-122"/>
                <a:cs typeface="Libre Baskerville" pitchFamily="34" charset="-120"/>
              </a:rPr>
              <a:t>Thank You!</a:t>
            </a:r>
            <a:endParaRPr lang="en-US" sz="5350" dirty="0"/>
          </a:p>
        </p:txBody>
      </p:sp>
      <p:sp>
        <p:nvSpPr>
          <p:cNvPr id="5" name="Text 2"/>
          <p:cNvSpPr/>
          <p:nvPr/>
        </p:nvSpPr>
        <p:spPr>
          <a:xfrm>
            <a:off x="793790" y="4294584"/>
            <a:ext cx="13042821" cy="793909"/>
          </a:xfrm>
          <a:prstGeom prst="rect">
            <a:avLst/>
          </a:prstGeom>
          <a:noFill/>
          <a:ln/>
        </p:spPr>
        <p:txBody>
          <a:bodyPr wrap="square" lIns="0" tIns="0" rIns="0" bIns="0" rtlCol="0" anchor="t"/>
          <a:lstStyle/>
          <a:p>
            <a:pPr marL="0" indent="0" algn="l">
              <a:lnSpc>
                <a:spcPts val="3100"/>
              </a:lnSpc>
              <a:buNone/>
            </a:pPr>
            <a:r>
              <a:rPr lang="en-US" sz="1950" dirty="0">
                <a:solidFill>
                  <a:srgbClr val="454240"/>
                </a:solidFill>
                <a:latin typeface="DM Sans" pitchFamily="34" charset="0"/>
                <a:ea typeface="DM Sans" pitchFamily="34" charset="-122"/>
                <a:cs typeface="DM Sans" pitchFamily="34" charset="-120"/>
              </a:rPr>
              <a:t>We appreciate your time and interest in our Financial Fraud Detection system. We are confident this solution will provide robust protection against financial crime.</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77942"/>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Problem Statement</a:t>
            </a:r>
            <a:endParaRPr lang="en-US" sz="3900" dirty="0"/>
          </a:p>
        </p:txBody>
      </p:sp>
      <p:sp>
        <p:nvSpPr>
          <p:cNvPr id="3" name="Text 1"/>
          <p:cNvSpPr/>
          <p:nvPr/>
        </p:nvSpPr>
        <p:spPr>
          <a:xfrm>
            <a:off x="793790" y="179403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5C4E3D"/>
                </a:solidFill>
                <a:latin typeface="Libre Baskerville" pitchFamily="34" charset="0"/>
                <a:ea typeface="Libre Baskerville" pitchFamily="34" charset="-122"/>
                <a:cs typeface="Libre Baskerville" pitchFamily="34" charset="-120"/>
              </a:rPr>
              <a:t>The Challenge</a:t>
            </a:r>
            <a:endParaRPr lang="en-US" sz="2300" dirty="0"/>
          </a:p>
        </p:txBody>
      </p:sp>
      <p:sp>
        <p:nvSpPr>
          <p:cNvPr id="4" name="Text 2"/>
          <p:cNvSpPr/>
          <p:nvPr/>
        </p:nvSpPr>
        <p:spPr>
          <a:xfrm>
            <a:off x="793790" y="2364462"/>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Financial institutions process millions of transactions daily, with fraudulent activities causing </a:t>
            </a:r>
            <a:r>
              <a:rPr lang="en-US" sz="1550" b="1" dirty="0">
                <a:solidFill>
                  <a:srgbClr val="454240"/>
                </a:solidFill>
                <a:latin typeface="DM Sans" pitchFamily="34" charset="0"/>
                <a:ea typeface="DM Sans" pitchFamily="34" charset="-122"/>
                <a:cs typeface="DM Sans" pitchFamily="34" charset="-120"/>
              </a:rPr>
              <a:t>billions in annual losses</a:t>
            </a:r>
            <a:r>
              <a:rPr lang="en-US" sz="1550" dirty="0">
                <a:solidFill>
                  <a:srgbClr val="454240"/>
                </a:solidFill>
                <a:latin typeface="DM Sans" pitchFamily="34" charset="0"/>
                <a:ea typeface="DM Sans" pitchFamily="34" charset="-122"/>
                <a:cs typeface="DM Sans" pitchFamily="34" charset="-120"/>
              </a:rPr>
              <a:t>. Traditional rule-based systems struggle to detect sophisticated fraud patterns that evolve rapidly.</a:t>
            </a:r>
            <a:endParaRPr lang="en-US" sz="1550" dirty="0"/>
          </a:p>
        </p:txBody>
      </p:sp>
      <p:sp>
        <p:nvSpPr>
          <p:cNvPr id="5" name="Text 3"/>
          <p:cNvSpPr/>
          <p:nvPr/>
        </p:nvSpPr>
        <p:spPr>
          <a:xfrm>
            <a:off x="793790" y="3813215"/>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The stakes are exceptionally high for modern payment ecosystems. As digital transactions proliferate, fraudsters develop increasingly complex schemes that exploit system vulnerabilities faster than legacy detection methods can adapt.</a:t>
            </a:r>
            <a:endParaRPr lang="en-US" sz="1550" dirty="0"/>
          </a:p>
        </p:txBody>
      </p:sp>
      <p:sp>
        <p:nvSpPr>
          <p:cNvPr id="6" name="Text 4"/>
          <p:cNvSpPr/>
          <p:nvPr/>
        </p:nvSpPr>
        <p:spPr>
          <a:xfrm>
            <a:off x="7564874" y="179403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5C4E3D"/>
                </a:solidFill>
                <a:latin typeface="Libre Baskerville" pitchFamily="34" charset="0"/>
                <a:ea typeface="Libre Baskerville" pitchFamily="34" charset="-122"/>
                <a:cs typeface="Libre Baskerville" pitchFamily="34" charset="-120"/>
              </a:rPr>
              <a:t>Business Impact</a:t>
            </a:r>
            <a:endParaRPr lang="en-US" sz="2300" dirty="0"/>
          </a:p>
        </p:txBody>
      </p:sp>
      <p:sp>
        <p:nvSpPr>
          <p:cNvPr id="7" name="Text 5"/>
          <p:cNvSpPr/>
          <p:nvPr/>
        </p:nvSpPr>
        <p:spPr>
          <a:xfrm>
            <a:off x="7564874" y="2364462"/>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Key challenges include:</a:t>
            </a:r>
            <a:endParaRPr lang="en-US" sz="1550" dirty="0"/>
          </a:p>
        </p:txBody>
      </p:sp>
      <p:sp>
        <p:nvSpPr>
          <p:cNvPr id="8" name="Text 6"/>
          <p:cNvSpPr/>
          <p:nvPr/>
        </p:nvSpPr>
        <p:spPr>
          <a:xfrm>
            <a:off x="7564874" y="286059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Highly imbalanced datasets (fraud cases &lt; 0.1%)</a:t>
            </a:r>
            <a:endParaRPr lang="en-US" sz="1550" dirty="0"/>
          </a:p>
        </p:txBody>
      </p:sp>
      <p:sp>
        <p:nvSpPr>
          <p:cNvPr id="9" name="Text 7"/>
          <p:cNvSpPr/>
          <p:nvPr/>
        </p:nvSpPr>
        <p:spPr>
          <a:xfrm>
            <a:off x="7564874" y="324754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Real-time detection requirements</a:t>
            </a:r>
            <a:endParaRPr lang="en-US" sz="1550" dirty="0"/>
          </a:p>
        </p:txBody>
      </p:sp>
      <p:sp>
        <p:nvSpPr>
          <p:cNvPr id="10" name="Text 8"/>
          <p:cNvSpPr/>
          <p:nvPr/>
        </p:nvSpPr>
        <p:spPr>
          <a:xfrm>
            <a:off x="7564874" y="363450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Adapting to new fraud tactics</a:t>
            </a:r>
            <a:endParaRPr lang="en-US" sz="1550" dirty="0"/>
          </a:p>
        </p:txBody>
      </p:sp>
      <p:sp>
        <p:nvSpPr>
          <p:cNvPr id="11" name="Text 9"/>
          <p:cNvSpPr/>
          <p:nvPr/>
        </p:nvSpPr>
        <p:spPr>
          <a:xfrm>
            <a:off x="7564874" y="402145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Minimizing false positives</a:t>
            </a:r>
            <a:endParaRPr lang="en-US" sz="1550" dirty="0"/>
          </a:p>
        </p:txBody>
      </p:sp>
      <p:sp>
        <p:nvSpPr>
          <p:cNvPr id="12" name="Text 10"/>
          <p:cNvSpPr/>
          <p:nvPr/>
        </p:nvSpPr>
        <p:spPr>
          <a:xfrm>
            <a:off x="7564874" y="440840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Regulatory compliance pressures</a:t>
            </a:r>
            <a:endParaRPr lang="en-US" sz="1550" dirty="0"/>
          </a:p>
        </p:txBody>
      </p:sp>
      <p:sp>
        <p:nvSpPr>
          <p:cNvPr id="13" name="Text 11"/>
          <p:cNvSpPr/>
          <p:nvPr/>
        </p:nvSpPr>
        <p:spPr>
          <a:xfrm>
            <a:off x="7564874" y="479536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Customer experience preservation</a:t>
            </a:r>
            <a:endParaRPr lang="en-US" sz="1550" dirty="0"/>
          </a:p>
        </p:txBody>
      </p:sp>
      <p:sp>
        <p:nvSpPr>
          <p:cNvPr id="14" name="Text 12"/>
          <p:cNvSpPr/>
          <p:nvPr/>
        </p:nvSpPr>
        <p:spPr>
          <a:xfrm>
            <a:off x="793790" y="5584388"/>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454240"/>
                </a:solidFill>
                <a:latin typeface="Libre Baskerville" pitchFamily="34" charset="0"/>
                <a:ea typeface="Libre Baskerville" pitchFamily="34" charset="-122"/>
                <a:cs typeface="Libre Baskerville" pitchFamily="34" charset="-120"/>
              </a:rPr>
              <a:t>$32B</a:t>
            </a:r>
            <a:endParaRPr lang="en-US" sz="5150" dirty="0"/>
          </a:p>
        </p:txBody>
      </p:sp>
      <p:sp>
        <p:nvSpPr>
          <p:cNvPr id="15" name="Text 13"/>
          <p:cNvSpPr/>
          <p:nvPr/>
        </p:nvSpPr>
        <p:spPr>
          <a:xfrm>
            <a:off x="1606510" y="6487358"/>
            <a:ext cx="2556748" cy="310158"/>
          </a:xfrm>
          <a:prstGeom prst="rect">
            <a:avLst/>
          </a:prstGeom>
          <a:noFill/>
          <a:ln/>
        </p:spPr>
        <p:txBody>
          <a:bodyPr wrap="none" lIns="0" tIns="0" rIns="0" bIns="0" rtlCol="0" anchor="t"/>
          <a:lstStyle/>
          <a:p>
            <a:pPr marL="0" indent="0" algn="ctr">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Global Fraud Losses</a:t>
            </a:r>
            <a:endParaRPr lang="en-US" sz="1950" dirty="0"/>
          </a:p>
        </p:txBody>
      </p:sp>
      <p:sp>
        <p:nvSpPr>
          <p:cNvPr id="16" name="Text 14"/>
          <p:cNvSpPr/>
          <p:nvPr/>
        </p:nvSpPr>
        <p:spPr>
          <a:xfrm>
            <a:off x="793790" y="6916579"/>
            <a:ext cx="4182189" cy="635079"/>
          </a:xfrm>
          <a:prstGeom prst="rect">
            <a:avLst/>
          </a:prstGeom>
          <a:noFill/>
          <a:ln/>
        </p:spPr>
        <p:txBody>
          <a:bodyPr wrap="square" lIns="0" tIns="0" rIns="0" bIns="0" rtlCol="0" anchor="t"/>
          <a:lstStyle/>
          <a:p>
            <a:pPr marL="0" indent="0" algn="ctr">
              <a:lnSpc>
                <a:spcPts val="2500"/>
              </a:lnSpc>
              <a:buNone/>
            </a:pPr>
            <a:r>
              <a:rPr lang="en-US" sz="1550" dirty="0">
                <a:solidFill>
                  <a:srgbClr val="454240"/>
                </a:solidFill>
                <a:latin typeface="DM Sans" pitchFamily="34" charset="0"/>
                <a:ea typeface="DM Sans" pitchFamily="34" charset="-122"/>
                <a:cs typeface="DM Sans" pitchFamily="34" charset="-120"/>
              </a:rPr>
              <a:t>Annual financial losses from payment fraud worldwide</a:t>
            </a:r>
            <a:endParaRPr lang="en-US" sz="1550" dirty="0"/>
          </a:p>
        </p:txBody>
      </p:sp>
      <p:sp>
        <p:nvSpPr>
          <p:cNvPr id="17" name="Text 15"/>
          <p:cNvSpPr/>
          <p:nvPr/>
        </p:nvSpPr>
        <p:spPr>
          <a:xfrm>
            <a:off x="5223986" y="5584388"/>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454240"/>
                </a:solidFill>
                <a:latin typeface="Libre Baskerville" pitchFamily="34" charset="0"/>
                <a:ea typeface="Libre Baskerville" pitchFamily="34" charset="-122"/>
                <a:cs typeface="Libre Baskerville" pitchFamily="34" charset="-120"/>
              </a:rPr>
              <a:t>0.06%</a:t>
            </a:r>
            <a:endParaRPr lang="en-US" sz="5150" dirty="0"/>
          </a:p>
        </p:txBody>
      </p:sp>
      <p:sp>
        <p:nvSpPr>
          <p:cNvPr id="18" name="Text 16"/>
          <p:cNvSpPr/>
          <p:nvPr/>
        </p:nvSpPr>
        <p:spPr>
          <a:xfrm>
            <a:off x="6074688" y="6487358"/>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Fraud Rate</a:t>
            </a:r>
            <a:endParaRPr lang="en-US" sz="1950" dirty="0"/>
          </a:p>
        </p:txBody>
      </p:sp>
      <p:sp>
        <p:nvSpPr>
          <p:cNvPr id="19" name="Text 17"/>
          <p:cNvSpPr/>
          <p:nvPr/>
        </p:nvSpPr>
        <p:spPr>
          <a:xfrm>
            <a:off x="5223986" y="6916579"/>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454240"/>
                </a:solidFill>
                <a:latin typeface="DM Sans" pitchFamily="34" charset="0"/>
                <a:ea typeface="DM Sans" pitchFamily="34" charset="-122"/>
                <a:cs typeface="DM Sans" pitchFamily="34" charset="-120"/>
              </a:rPr>
              <a:t>Percentage of fraudulent transactions in typical datasets</a:t>
            </a:r>
            <a:endParaRPr lang="en-US" sz="1550" dirty="0"/>
          </a:p>
        </p:txBody>
      </p:sp>
      <p:sp>
        <p:nvSpPr>
          <p:cNvPr id="20" name="Text 18"/>
          <p:cNvSpPr/>
          <p:nvPr/>
        </p:nvSpPr>
        <p:spPr>
          <a:xfrm>
            <a:off x="9654302" y="5584388"/>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454240"/>
                </a:solidFill>
                <a:latin typeface="Libre Baskerville" pitchFamily="34" charset="0"/>
                <a:ea typeface="Libre Baskerville" pitchFamily="34" charset="-122"/>
                <a:cs typeface="Libre Baskerville" pitchFamily="34" charset="-120"/>
              </a:rPr>
              <a:t>99.9%</a:t>
            </a:r>
            <a:endParaRPr lang="en-US" sz="5150" dirty="0"/>
          </a:p>
        </p:txBody>
      </p:sp>
      <p:sp>
        <p:nvSpPr>
          <p:cNvPr id="21" name="Text 19"/>
          <p:cNvSpPr/>
          <p:nvPr/>
        </p:nvSpPr>
        <p:spPr>
          <a:xfrm>
            <a:off x="10219611" y="6487358"/>
            <a:ext cx="3051572" cy="310158"/>
          </a:xfrm>
          <a:prstGeom prst="rect">
            <a:avLst/>
          </a:prstGeom>
          <a:noFill/>
          <a:ln/>
        </p:spPr>
        <p:txBody>
          <a:bodyPr wrap="none" lIns="0" tIns="0" rIns="0" bIns="0" rtlCol="0" anchor="t"/>
          <a:lstStyle/>
          <a:p>
            <a:pPr marL="0" indent="0" algn="ctr">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Legitimate Transactions</a:t>
            </a:r>
            <a:endParaRPr lang="en-US" sz="1950" dirty="0"/>
          </a:p>
        </p:txBody>
      </p:sp>
      <p:sp>
        <p:nvSpPr>
          <p:cNvPr id="22" name="Text 20"/>
          <p:cNvSpPr/>
          <p:nvPr/>
        </p:nvSpPr>
        <p:spPr>
          <a:xfrm>
            <a:off x="9654302" y="6916579"/>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454240"/>
                </a:solidFill>
                <a:latin typeface="DM Sans" pitchFamily="34" charset="0"/>
                <a:ea typeface="DM Sans" pitchFamily="34" charset="-122"/>
                <a:cs typeface="DM Sans" pitchFamily="34" charset="-120"/>
              </a:rPr>
              <a:t>Must be processed without disruption</a:t>
            </a:r>
            <a:endParaRPr lang="en-US" sz="1550" dirty="0"/>
          </a:p>
        </p:txBody>
      </p:sp>
      <p:sp>
        <p:nvSpPr>
          <p:cNvPr id="23" name="Rectangle 22">
            <a:extLst>
              <a:ext uri="{FF2B5EF4-FFF2-40B4-BE49-F238E27FC236}">
                <a16:creationId xmlns:a16="http://schemas.microsoft.com/office/drawing/2014/main" id="{D9F792AF-A911-C57E-CC34-E456D1C2DDE6}"/>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15383"/>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Project Overview</a:t>
            </a:r>
            <a:endParaRPr lang="en-US" sz="3900" dirty="0"/>
          </a:p>
        </p:txBody>
      </p:sp>
      <p:sp>
        <p:nvSpPr>
          <p:cNvPr id="4" name="Text 1"/>
          <p:cNvSpPr/>
          <p:nvPr/>
        </p:nvSpPr>
        <p:spPr>
          <a:xfrm>
            <a:off x="793790" y="3033117"/>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This project implements an end-to-end fraud detection system that combines streaming data infrastructure, distributed computing, and advanced machine learning algorithms. The solution addresses the critical need for real-time fraud identification while maintaining high accuracy and minimal false positive rates.</a:t>
            </a:r>
            <a:endParaRPr lang="en-US" sz="1550" dirty="0"/>
          </a:p>
        </p:txBody>
      </p:sp>
      <p:sp>
        <p:nvSpPr>
          <p:cNvPr id="5" name="Text 2"/>
          <p:cNvSpPr/>
          <p:nvPr/>
        </p:nvSpPr>
        <p:spPr>
          <a:xfrm>
            <a:off x="793790" y="4526518"/>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Our approach integrates industry-leading technologies to create a robust, scalable platform capable of processing millions of transactions daily. By leveraging ensemble learning techniques and sophisticated feature engineering, the system adapts to evolving fraud patterns while providing actionable insights to fraud analysts and automated response systems.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58503"/>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Project Description</a:t>
            </a:r>
            <a:endParaRPr lang="en-US" sz="3900" dirty="0"/>
          </a:p>
        </p:txBody>
      </p:sp>
      <p:sp>
        <p:nvSpPr>
          <p:cNvPr id="3" name="Text 1"/>
          <p:cNvSpPr/>
          <p:nvPr/>
        </p:nvSpPr>
        <p:spPr>
          <a:xfrm>
            <a:off x="793790" y="237541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Libre Baskerville Light" pitchFamily="34" charset="0"/>
                <a:ea typeface="Libre Baskerville Light" pitchFamily="34" charset="-122"/>
                <a:cs typeface="Libre Baskerville Light" pitchFamily="34" charset="-120"/>
              </a:rPr>
              <a:t>01</a:t>
            </a:r>
            <a:endParaRPr lang="en-US" sz="1550" dirty="0"/>
          </a:p>
        </p:txBody>
      </p:sp>
      <p:sp>
        <p:nvSpPr>
          <p:cNvPr id="4" name="Shape 2"/>
          <p:cNvSpPr/>
          <p:nvPr/>
        </p:nvSpPr>
        <p:spPr>
          <a:xfrm>
            <a:off x="793790" y="2689741"/>
            <a:ext cx="4215289" cy="22860"/>
          </a:xfrm>
          <a:prstGeom prst="rect">
            <a:avLst/>
          </a:prstGeom>
          <a:solidFill>
            <a:srgbClr val="B88E23"/>
          </a:solidFill>
          <a:ln/>
        </p:spPr>
        <p:txBody>
          <a:bodyPr/>
          <a:lstStyle/>
          <a:p>
            <a:endParaRPr lang="en-IN"/>
          </a:p>
        </p:txBody>
      </p:sp>
      <p:sp>
        <p:nvSpPr>
          <p:cNvPr id="5" name="Text 3"/>
          <p:cNvSpPr/>
          <p:nvPr/>
        </p:nvSpPr>
        <p:spPr>
          <a:xfrm>
            <a:off x="793790" y="2834640"/>
            <a:ext cx="3980259"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Data Ingestion &amp; Preprocessing</a:t>
            </a:r>
            <a:endParaRPr lang="en-US" sz="1950" dirty="0"/>
          </a:p>
        </p:txBody>
      </p:sp>
      <p:sp>
        <p:nvSpPr>
          <p:cNvPr id="6" name="Text 4"/>
          <p:cNvSpPr/>
          <p:nvPr/>
        </p:nvSpPr>
        <p:spPr>
          <a:xfrm>
            <a:off x="793790" y="3263860"/>
            <a:ext cx="4215289" cy="127015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Real-time transaction data is captured via Apache Kafka streaming, then processed through </a:t>
            </a:r>
            <a:r>
              <a:rPr lang="en-US" sz="1550" dirty="0" err="1">
                <a:solidFill>
                  <a:srgbClr val="454240"/>
                </a:solidFill>
                <a:latin typeface="DM Sans" pitchFamily="34" charset="0"/>
                <a:ea typeface="DM Sans" pitchFamily="34" charset="-122"/>
                <a:cs typeface="DM Sans" pitchFamily="34" charset="-120"/>
              </a:rPr>
              <a:t>PySpark</a:t>
            </a:r>
            <a:r>
              <a:rPr lang="en-US" sz="1550" dirty="0">
                <a:solidFill>
                  <a:srgbClr val="454240"/>
                </a:solidFill>
                <a:latin typeface="DM Sans" pitchFamily="34" charset="0"/>
                <a:ea typeface="DM Sans" pitchFamily="34" charset="-122"/>
                <a:cs typeface="DM Sans" pitchFamily="34" charset="-120"/>
              </a:rPr>
              <a:t> for distributed data cleaning, normalization, and feature extraction at scale.</a:t>
            </a:r>
            <a:endParaRPr lang="en-US" sz="1550" dirty="0"/>
          </a:p>
        </p:txBody>
      </p:sp>
      <p:sp>
        <p:nvSpPr>
          <p:cNvPr id="7" name="Text 5"/>
          <p:cNvSpPr/>
          <p:nvPr/>
        </p:nvSpPr>
        <p:spPr>
          <a:xfrm>
            <a:off x="5207437" y="237541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Libre Baskerville Light" pitchFamily="34" charset="0"/>
                <a:ea typeface="Libre Baskerville Light" pitchFamily="34" charset="-122"/>
                <a:cs typeface="Libre Baskerville Light" pitchFamily="34" charset="-120"/>
              </a:rPr>
              <a:t>02</a:t>
            </a:r>
            <a:endParaRPr lang="en-US" sz="1550" dirty="0"/>
          </a:p>
        </p:txBody>
      </p:sp>
      <p:sp>
        <p:nvSpPr>
          <p:cNvPr id="8" name="Shape 6"/>
          <p:cNvSpPr/>
          <p:nvPr/>
        </p:nvSpPr>
        <p:spPr>
          <a:xfrm>
            <a:off x="5207437" y="2689741"/>
            <a:ext cx="4215408" cy="22860"/>
          </a:xfrm>
          <a:prstGeom prst="rect">
            <a:avLst/>
          </a:prstGeom>
          <a:solidFill>
            <a:srgbClr val="B88E23"/>
          </a:solidFill>
          <a:ln/>
        </p:spPr>
        <p:txBody>
          <a:bodyPr/>
          <a:lstStyle/>
          <a:p>
            <a:endParaRPr lang="en-IN"/>
          </a:p>
        </p:txBody>
      </p:sp>
      <p:sp>
        <p:nvSpPr>
          <p:cNvPr id="9" name="Text 7"/>
          <p:cNvSpPr/>
          <p:nvPr/>
        </p:nvSpPr>
        <p:spPr>
          <a:xfrm>
            <a:off x="5207437" y="2834640"/>
            <a:ext cx="2627947"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Exploratory Analysis</a:t>
            </a:r>
            <a:endParaRPr lang="en-US" sz="1950" dirty="0"/>
          </a:p>
        </p:txBody>
      </p:sp>
      <p:sp>
        <p:nvSpPr>
          <p:cNvPr id="10" name="Text 8"/>
          <p:cNvSpPr/>
          <p:nvPr/>
        </p:nvSpPr>
        <p:spPr>
          <a:xfrm>
            <a:off x="5207437" y="3263860"/>
            <a:ext cx="4215408" cy="127015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Comprehensive analysis using Python libraries to identify fraud patterns, statistical anomalies, and transaction type distributions across millions of records.</a:t>
            </a:r>
            <a:endParaRPr lang="en-US" sz="1550" dirty="0"/>
          </a:p>
        </p:txBody>
      </p:sp>
      <p:sp>
        <p:nvSpPr>
          <p:cNvPr id="11" name="Text 9"/>
          <p:cNvSpPr/>
          <p:nvPr/>
        </p:nvSpPr>
        <p:spPr>
          <a:xfrm>
            <a:off x="9621203" y="237541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Libre Baskerville Light" pitchFamily="34" charset="0"/>
                <a:ea typeface="Libre Baskerville Light" pitchFamily="34" charset="-122"/>
                <a:cs typeface="Libre Baskerville Light" pitchFamily="34" charset="-120"/>
              </a:rPr>
              <a:t>03</a:t>
            </a:r>
            <a:endParaRPr lang="en-US" sz="1550" dirty="0"/>
          </a:p>
        </p:txBody>
      </p:sp>
      <p:sp>
        <p:nvSpPr>
          <p:cNvPr id="12" name="Shape 10"/>
          <p:cNvSpPr/>
          <p:nvPr/>
        </p:nvSpPr>
        <p:spPr>
          <a:xfrm>
            <a:off x="9621203" y="2689741"/>
            <a:ext cx="4215289" cy="22860"/>
          </a:xfrm>
          <a:prstGeom prst="rect">
            <a:avLst/>
          </a:prstGeom>
          <a:solidFill>
            <a:srgbClr val="B88E23"/>
          </a:solidFill>
          <a:ln/>
        </p:spPr>
        <p:txBody>
          <a:bodyPr/>
          <a:lstStyle/>
          <a:p>
            <a:endParaRPr lang="en-IN"/>
          </a:p>
        </p:txBody>
      </p:sp>
      <p:sp>
        <p:nvSpPr>
          <p:cNvPr id="13" name="Text 11"/>
          <p:cNvSpPr/>
          <p:nvPr/>
        </p:nvSpPr>
        <p:spPr>
          <a:xfrm>
            <a:off x="9621203" y="2834640"/>
            <a:ext cx="2585799"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Feature Engineering</a:t>
            </a:r>
            <a:endParaRPr lang="en-US" sz="1950" dirty="0"/>
          </a:p>
        </p:txBody>
      </p:sp>
      <p:sp>
        <p:nvSpPr>
          <p:cNvPr id="14" name="Text 12"/>
          <p:cNvSpPr/>
          <p:nvPr/>
        </p:nvSpPr>
        <p:spPr>
          <a:xfrm>
            <a:off x="9621203" y="3263860"/>
            <a:ext cx="4215289" cy="127015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Creation of sophisticated features including velocity metrics, balance differentials, time-based patterns, and behavioral indicators to enhance model performance.</a:t>
            </a:r>
            <a:endParaRPr lang="en-US" sz="1550" dirty="0"/>
          </a:p>
        </p:txBody>
      </p:sp>
      <p:sp>
        <p:nvSpPr>
          <p:cNvPr id="15" name="Text 13"/>
          <p:cNvSpPr/>
          <p:nvPr/>
        </p:nvSpPr>
        <p:spPr>
          <a:xfrm>
            <a:off x="793790" y="488120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Libre Baskerville Light" pitchFamily="34" charset="0"/>
                <a:ea typeface="Libre Baskerville Light" pitchFamily="34" charset="-122"/>
                <a:cs typeface="Libre Baskerville Light" pitchFamily="34" charset="-120"/>
              </a:rPr>
              <a:t>04</a:t>
            </a:r>
            <a:endParaRPr lang="en-US" sz="1550" dirty="0"/>
          </a:p>
        </p:txBody>
      </p:sp>
      <p:sp>
        <p:nvSpPr>
          <p:cNvPr id="16" name="Shape 14"/>
          <p:cNvSpPr/>
          <p:nvPr/>
        </p:nvSpPr>
        <p:spPr>
          <a:xfrm>
            <a:off x="793790" y="5195530"/>
            <a:ext cx="6422112" cy="22860"/>
          </a:xfrm>
          <a:prstGeom prst="rect">
            <a:avLst/>
          </a:prstGeom>
          <a:solidFill>
            <a:srgbClr val="B88E23"/>
          </a:solidFill>
          <a:ln/>
        </p:spPr>
        <p:txBody>
          <a:bodyPr/>
          <a:lstStyle/>
          <a:p>
            <a:endParaRPr lang="en-IN"/>
          </a:p>
        </p:txBody>
      </p:sp>
      <p:sp>
        <p:nvSpPr>
          <p:cNvPr id="17" name="Text 15"/>
          <p:cNvSpPr/>
          <p:nvPr/>
        </p:nvSpPr>
        <p:spPr>
          <a:xfrm>
            <a:off x="793790" y="5340429"/>
            <a:ext cx="2617232"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Model Development</a:t>
            </a:r>
            <a:endParaRPr lang="en-US" sz="1950" dirty="0"/>
          </a:p>
        </p:txBody>
      </p:sp>
      <p:sp>
        <p:nvSpPr>
          <p:cNvPr id="18" name="Text 16"/>
          <p:cNvSpPr/>
          <p:nvPr/>
        </p:nvSpPr>
        <p:spPr>
          <a:xfrm>
            <a:off x="793790" y="5769650"/>
            <a:ext cx="6422112" cy="95261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Implementation of ensemble machine learning algorithms including Logistic Regression, Random Forest, and XGBoost with hyperparameter tuning for optimal fraud detection.</a:t>
            </a:r>
            <a:endParaRPr lang="en-US" sz="1550" dirty="0"/>
          </a:p>
        </p:txBody>
      </p:sp>
      <p:sp>
        <p:nvSpPr>
          <p:cNvPr id="19" name="Text 17"/>
          <p:cNvSpPr/>
          <p:nvPr/>
        </p:nvSpPr>
        <p:spPr>
          <a:xfrm>
            <a:off x="7414260" y="488120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454240"/>
                </a:solidFill>
                <a:latin typeface="Libre Baskerville Light" pitchFamily="34" charset="0"/>
                <a:ea typeface="Libre Baskerville Light" pitchFamily="34" charset="-122"/>
                <a:cs typeface="Libre Baskerville Light" pitchFamily="34" charset="-120"/>
              </a:rPr>
              <a:t>05</a:t>
            </a:r>
            <a:endParaRPr lang="en-US" sz="1550" dirty="0"/>
          </a:p>
        </p:txBody>
      </p:sp>
      <p:sp>
        <p:nvSpPr>
          <p:cNvPr id="20" name="Shape 18"/>
          <p:cNvSpPr/>
          <p:nvPr/>
        </p:nvSpPr>
        <p:spPr>
          <a:xfrm>
            <a:off x="7414260" y="5195530"/>
            <a:ext cx="6422231" cy="22860"/>
          </a:xfrm>
          <a:prstGeom prst="rect">
            <a:avLst/>
          </a:prstGeom>
          <a:solidFill>
            <a:srgbClr val="B88E23"/>
          </a:solidFill>
          <a:ln/>
        </p:spPr>
        <p:txBody>
          <a:bodyPr/>
          <a:lstStyle/>
          <a:p>
            <a:endParaRPr lang="en-IN"/>
          </a:p>
        </p:txBody>
      </p:sp>
      <p:sp>
        <p:nvSpPr>
          <p:cNvPr id="21" name="Text 19"/>
          <p:cNvSpPr/>
          <p:nvPr/>
        </p:nvSpPr>
        <p:spPr>
          <a:xfrm>
            <a:off x="7414260" y="5340429"/>
            <a:ext cx="2785943" cy="310158"/>
          </a:xfrm>
          <a:prstGeom prst="rect">
            <a:avLst/>
          </a:prstGeom>
          <a:noFill/>
          <a:ln/>
        </p:spPr>
        <p:txBody>
          <a:bodyPr wrap="none" lIns="0" tIns="0" rIns="0" bIns="0" rtlCol="0" anchor="t"/>
          <a:lstStyle/>
          <a:p>
            <a:pPr marL="0" indent="0" algn="l">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Real-time Monitoring</a:t>
            </a:r>
            <a:endParaRPr lang="en-US" sz="1950" dirty="0"/>
          </a:p>
        </p:txBody>
      </p:sp>
      <p:sp>
        <p:nvSpPr>
          <p:cNvPr id="22" name="Text 20"/>
          <p:cNvSpPr/>
          <p:nvPr/>
        </p:nvSpPr>
        <p:spPr>
          <a:xfrm>
            <a:off x="7414260" y="5769650"/>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Deployment of trained models with Power BI dashboards for continuous monitoring, alerting, and visualization of fraud detection metrics and suspicious activities.</a:t>
            </a:r>
            <a:endParaRPr lang="en-US" sz="1550" dirty="0"/>
          </a:p>
        </p:txBody>
      </p:sp>
      <p:sp>
        <p:nvSpPr>
          <p:cNvPr id="23" name="Rectangle 22">
            <a:extLst>
              <a:ext uri="{FF2B5EF4-FFF2-40B4-BE49-F238E27FC236}">
                <a16:creationId xmlns:a16="http://schemas.microsoft.com/office/drawing/2014/main" id="{F3BBDF51-26D0-BD56-6077-892357C67A8B}"/>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46522" y="519708"/>
            <a:ext cx="3550325" cy="383977"/>
          </a:xfrm>
          <a:prstGeom prst="rect">
            <a:avLst/>
          </a:prstGeom>
          <a:noFill/>
          <a:ln/>
        </p:spPr>
        <p:txBody>
          <a:bodyPr wrap="none" lIns="0" tIns="0" rIns="0" bIns="0" rtlCol="0" anchor="t"/>
          <a:lstStyle/>
          <a:p>
            <a:pPr marL="0" indent="0" algn="l">
              <a:lnSpc>
                <a:spcPts val="3000"/>
              </a:lnSpc>
              <a:buNone/>
            </a:pPr>
            <a:r>
              <a:rPr lang="en-US" sz="2400" dirty="0">
                <a:solidFill>
                  <a:srgbClr val="5C4E3D"/>
                </a:solidFill>
                <a:latin typeface="Libre Baskerville" pitchFamily="34" charset="0"/>
                <a:ea typeface="Libre Baskerville" pitchFamily="34" charset="-122"/>
                <a:cs typeface="Libre Baskerville" pitchFamily="34" charset="-120"/>
              </a:rPr>
              <a:t>Technical Architecture</a:t>
            </a:r>
            <a:endParaRPr lang="en-US" sz="2400" dirty="0"/>
          </a:p>
        </p:txBody>
      </p:sp>
      <p:sp>
        <p:nvSpPr>
          <p:cNvPr id="4" name="Text 1"/>
          <p:cNvSpPr/>
          <p:nvPr/>
        </p:nvSpPr>
        <p:spPr>
          <a:xfrm>
            <a:off x="746522" y="952738"/>
            <a:ext cx="1963460" cy="230386"/>
          </a:xfrm>
          <a:prstGeom prst="rect">
            <a:avLst/>
          </a:prstGeom>
          <a:noFill/>
          <a:ln/>
        </p:spPr>
        <p:txBody>
          <a:bodyPr wrap="none" lIns="0" tIns="0" rIns="0" bIns="0" rtlCol="0" anchor="t"/>
          <a:lstStyle/>
          <a:p>
            <a:pPr marL="0" indent="0" algn="l">
              <a:lnSpc>
                <a:spcPts val="1800"/>
              </a:lnSpc>
              <a:buNone/>
            </a:pPr>
            <a:r>
              <a:rPr lang="en-US" sz="1450" dirty="0">
                <a:solidFill>
                  <a:srgbClr val="5C4E3D"/>
                </a:solidFill>
                <a:latin typeface="Libre Baskerville" pitchFamily="34" charset="0"/>
                <a:ea typeface="Libre Baskerville" pitchFamily="34" charset="-122"/>
                <a:cs typeface="Libre Baskerville" pitchFamily="34" charset="-120"/>
              </a:rPr>
              <a:t>System Components</a:t>
            </a:r>
            <a:endParaRPr lang="en-US" sz="1450" dirty="0"/>
          </a:p>
        </p:txBody>
      </p:sp>
      <p:sp>
        <p:nvSpPr>
          <p:cNvPr id="5" name="Text 2"/>
          <p:cNvSpPr/>
          <p:nvPr/>
        </p:nvSpPr>
        <p:spPr>
          <a:xfrm>
            <a:off x="746522" y="1367314"/>
            <a:ext cx="7631906" cy="196572"/>
          </a:xfrm>
          <a:prstGeom prst="rect">
            <a:avLst/>
          </a:prstGeom>
          <a:noFill/>
          <a:ln/>
        </p:spPr>
        <p:txBody>
          <a:bodyPr wrap="none" lIns="0" tIns="0" rIns="0" bIns="0" rtlCol="0" anchor="t"/>
          <a:lstStyle/>
          <a:p>
            <a:pPr marL="0" indent="0" algn="l">
              <a:lnSpc>
                <a:spcPts val="1500"/>
              </a:lnSpc>
              <a:buNone/>
            </a:pPr>
            <a:r>
              <a:rPr lang="en-US" sz="950" dirty="0">
                <a:solidFill>
                  <a:srgbClr val="454240"/>
                </a:solidFill>
                <a:latin typeface="DM Sans" pitchFamily="34" charset="0"/>
                <a:ea typeface="DM Sans" pitchFamily="34" charset="-122"/>
                <a:cs typeface="DM Sans" pitchFamily="34" charset="-120"/>
              </a:rPr>
              <a:t>End-to-end fraud detection pipeline integrating multiple technologies for seamless operation:</a:t>
            </a:r>
            <a:endParaRPr lang="en-US" sz="950" dirty="0"/>
          </a:p>
        </p:txBody>
      </p:sp>
      <p:sp>
        <p:nvSpPr>
          <p:cNvPr id="6" name="Shape 3"/>
          <p:cNvSpPr/>
          <p:nvPr/>
        </p:nvSpPr>
        <p:spPr>
          <a:xfrm>
            <a:off x="746522" y="1701998"/>
            <a:ext cx="7631906" cy="1410772"/>
          </a:xfrm>
          <a:prstGeom prst="roundRect">
            <a:avLst>
              <a:gd name="adj" fmla="val 3658"/>
            </a:avLst>
          </a:prstGeom>
          <a:solidFill>
            <a:srgbClr val="F7EDD4"/>
          </a:solidFill>
          <a:ln w="7620">
            <a:solidFill>
              <a:srgbClr val="DDD3BA"/>
            </a:solidFill>
            <a:prstDash val="solid"/>
          </a:ln>
        </p:spPr>
        <p:txBody>
          <a:bodyPr/>
          <a:lstStyle/>
          <a:p>
            <a:endParaRPr lang="en-IN"/>
          </a:p>
        </p:txBody>
      </p:sp>
      <p:sp>
        <p:nvSpPr>
          <p:cNvPr id="7" name="Shape 4"/>
          <p:cNvSpPr/>
          <p:nvPr/>
        </p:nvSpPr>
        <p:spPr>
          <a:xfrm>
            <a:off x="876895" y="1832372"/>
            <a:ext cx="368498" cy="368498"/>
          </a:xfrm>
          <a:prstGeom prst="roundRect">
            <a:avLst>
              <a:gd name="adj" fmla="val 24811765"/>
            </a:avLst>
          </a:prstGeom>
          <a:solidFill>
            <a:srgbClr val="B88E23"/>
          </a:solidFill>
          <a:ln/>
        </p:spPr>
        <p:txBody>
          <a:bodyPr/>
          <a:lstStyle/>
          <a:p>
            <a:endParaRPr lang="en-IN"/>
          </a:p>
        </p:txBody>
      </p:sp>
      <p:pic>
        <p:nvPicPr>
          <p:cNvPr id="8"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218" y="1933694"/>
            <a:ext cx="165854" cy="165854"/>
          </a:xfrm>
          <a:prstGeom prst="rect">
            <a:avLst/>
          </a:prstGeom>
        </p:spPr>
      </p:pic>
      <p:sp>
        <p:nvSpPr>
          <p:cNvPr id="9" name="Text 5"/>
          <p:cNvSpPr/>
          <p:nvPr/>
        </p:nvSpPr>
        <p:spPr>
          <a:xfrm>
            <a:off x="876895" y="2323624"/>
            <a:ext cx="1535787" cy="191929"/>
          </a:xfrm>
          <a:prstGeom prst="rect">
            <a:avLst/>
          </a:prstGeom>
          <a:noFill/>
          <a:ln/>
        </p:spPr>
        <p:txBody>
          <a:bodyPr wrap="none" lIns="0" tIns="0" rIns="0" bIns="0" rtlCol="0" anchor="t"/>
          <a:lstStyle/>
          <a:p>
            <a:pPr marL="0" indent="0" algn="l">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Kafka Streaming</a:t>
            </a:r>
            <a:endParaRPr lang="en-US" sz="1200" dirty="0"/>
          </a:p>
        </p:txBody>
      </p:sp>
      <p:sp>
        <p:nvSpPr>
          <p:cNvPr id="10" name="Text 6"/>
          <p:cNvSpPr/>
          <p:nvPr/>
        </p:nvSpPr>
        <p:spPr>
          <a:xfrm>
            <a:off x="876895" y="2589252"/>
            <a:ext cx="7371159" cy="393144"/>
          </a:xfrm>
          <a:prstGeom prst="rect">
            <a:avLst/>
          </a:prstGeom>
          <a:noFill/>
          <a:ln/>
        </p:spPr>
        <p:txBody>
          <a:bodyPr wrap="square" lIns="0" tIns="0" rIns="0" bIns="0" rtlCol="0" anchor="t"/>
          <a:lstStyle/>
          <a:p>
            <a:pPr marL="0" indent="0" algn="l">
              <a:lnSpc>
                <a:spcPts val="1500"/>
              </a:lnSpc>
              <a:buNone/>
            </a:pPr>
            <a:r>
              <a:rPr lang="en-US" sz="950" dirty="0">
                <a:solidFill>
                  <a:srgbClr val="454240"/>
                </a:solidFill>
                <a:latin typeface="DM Sans" pitchFamily="34" charset="0"/>
                <a:ea typeface="DM Sans" pitchFamily="34" charset="-122"/>
                <a:cs typeface="DM Sans" pitchFamily="34" charset="-120"/>
              </a:rPr>
              <a:t>Handles high-throughput transaction data ingestion with fault tolerance and low-latency processing capabilities. Ensures zero data loss during peak transaction volumes.</a:t>
            </a:r>
            <a:endParaRPr lang="en-US" sz="950" dirty="0"/>
          </a:p>
        </p:txBody>
      </p:sp>
      <p:sp>
        <p:nvSpPr>
          <p:cNvPr id="11" name="Shape 7"/>
          <p:cNvSpPr/>
          <p:nvPr/>
        </p:nvSpPr>
        <p:spPr>
          <a:xfrm>
            <a:off x="746522" y="3235523"/>
            <a:ext cx="7631906" cy="1410772"/>
          </a:xfrm>
          <a:prstGeom prst="roundRect">
            <a:avLst>
              <a:gd name="adj" fmla="val 3658"/>
            </a:avLst>
          </a:prstGeom>
          <a:solidFill>
            <a:srgbClr val="F7EDD4"/>
          </a:solidFill>
          <a:ln w="7620">
            <a:solidFill>
              <a:srgbClr val="DDD3BA"/>
            </a:solidFill>
            <a:prstDash val="solid"/>
          </a:ln>
        </p:spPr>
        <p:txBody>
          <a:bodyPr/>
          <a:lstStyle/>
          <a:p>
            <a:endParaRPr lang="en-IN"/>
          </a:p>
        </p:txBody>
      </p:sp>
      <p:sp>
        <p:nvSpPr>
          <p:cNvPr id="12" name="Shape 8"/>
          <p:cNvSpPr/>
          <p:nvPr/>
        </p:nvSpPr>
        <p:spPr>
          <a:xfrm>
            <a:off x="876895" y="3365897"/>
            <a:ext cx="368498" cy="368498"/>
          </a:xfrm>
          <a:prstGeom prst="roundRect">
            <a:avLst>
              <a:gd name="adj" fmla="val 24811765"/>
            </a:avLst>
          </a:prstGeom>
          <a:solidFill>
            <a:srgbClr val="B88E23"/>
          </a:solidFill>
          <a:ln/>
        </p:spPr>
        <p:txBody>
          <a:bodyPr/>
          <a:lstStyle/>
          <a:p>
            <a:endParaRPr lang="en-IN"/>
          </a:p>
        </p:txBody>
      </p:sp>
      <p:pic>
        <p:nvPicPr>
          <p:cNvPr id="13"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218" y="3467219"/>
            <a:ext cx="165854" cy="165854"/>
          </a:xfrm>
          <a:prstGeom prst="rect">
            <a:avLst/>
          </a:prstGeom>
        </p:spPr>
      </p:pic>
      <p:sp>
        <p:nvSpPr>
          <p:cNvPr id="14" name="Text 9"/>
          <p:cNvSpPr/>
          <p:nvPr/>
        </p:nvSpPr>
        <p:spPr>
          <a:xfrm>
            <a:off x="876895" y="3857149"/>
            <a:ext cx="1536740" cy="191929"/>
          </a:xfrm>
          <a:prstGeom prst="rect">
            <a:avLst/>
          </a:prstGeom>
          <a:noFill/>
          <a:ln/>
        </p:spPr>
        <p:txBody>
          <a:bodyPr wrap="none" lIns="0" tIns="0" rIns="0" bIns="0" rtlCol="0" anchor="t"/>
          <a:lstStyle/>
          <a:p>
            <a:pPr marL="0" indent="0" algn="l">
              <a:lnSpc>
                <a:spcPts val="1500"/>
              </a:lnSpc>
              <a:buNone/>
            </a:pPr>
            <a:r>
              <a:rPr lang="en-US" sz="1200" dirty="0" err="1">
                <a:solidFill>
                  <a:srgbClr val="454240"/>
                </a:solidFill>
                <a:latin typeface="Libre Baskerville" pitchFamily="34" charset="0"/>
                <a:ea typeface="Libre Baskerville" pitchFamily="34" charset="-122"/>
                <a:cs typeface="Libre Baskerville" pitchFamily="34" charset="-120"/>
              </a:rPr>
              <a:t>PySpark</a:t>
            </a:r>
            <a:r>
              <a:rPr lang="en-US" sz="1200" dirty="0">
                <a:solidFill>
                  <a:srgbClr val="454240"/>
                </a:solidFill>
                <a:latin typeface="Libre Baskerville" pitchFamily="34" charset="0"/>
                <a:ea typeface="Libre Baskerville" pitchFamily="34" charset="-122"/>
                <a:cs typeface="Libre Baskerville" pitchFamily="34" charset="-120"/>
              </a:rPr>
              <a:t> Processing</a:t>
            </a:r>
            <a:endParaRPr lang="en-US" sz="1200" dirty="0"/>
          </a:p>
        </p:txBody>
      </p:sp>
      <p:sp>
        <p:nvSpPr>
          <p:cNvPr id="15" name="Text 10"/>
          <p:cNvSpPr/>
          <p:nvPr/>
        </p:nvSpPr>
        <p:spPr>
          <a:xfrm>
            <a:off x="876895" y="4122777"/>
            <a:ext cx="7371159" cy="393144"/>
          </a:xfrm>
          <a:prstGeom prst="rect">
            <a:avLst/>
          </a:prstGeom>
          <a:noFill/>
          <a:ln/>
        </p:spPr>
        <p:txBody>
          <a:bodyPr wrap="square" lIns="0" tIns="0" rIns="0" bIns="0" rtlCol="0" anchor="t"/>
          <a:lstStyle/>
          <a:p>
            <a:pPr marL="0" indent="0" algn="l">
              <a:lnSpc>
                <a:spcPts val="1500"/>
              </a:lnSpc>
              <a:buNone/>
            </a:pPr>
            <a:r>
              <a:rPr lang="en-US" sz="950" dirty="0">
                <a:solidFill>
                  <a:srgbClr val="454240"/>
                </a:solidFill>
                <a:latin typeface="DM Sans" pitchFamily="34" charset="0"/>
                <a:ea typeface="DM Sans" pitchFamily="34" charset="-122"/>
                <a:cs typeface="DM Sans" pitchFamily="34" charset="-120"/>
              </a:rPr>
              <a:t>Distributed computing framework for large-scale data transformation and feature engineering operations. Enables parallel processing across cluster nodes.</a:t>
            </a:r>
            <a:endParaRPr lang="en-US" sz="950" dirty="0"/>
          </a:p>
        </p:txBody>
      </p:sp>
      <p:sp>
        <p:nvSpPr>
          <p:cNvPr id="16" name="Shape 11"/>
          <p:cNvSpPr/>
          <p:nvPr/>
        </p:nvSpPr>
        <p:spPr>
          <a:xfrm>
            <a:off x="746522" y="4769048"/>
            <a:ext cx="7631906" cy="1410772"/>
          </a:xfrm>
          <a:prstGeom prst="roundRect">
            <a:avLst>
              <a:gd name="adj" fmla="val 3658"/>
            </a:avLst>
          </a:prstGeom>
          <a:solidFill>
            <a:srgbClr val="F7EDD4"/>
          </a:solidFill>
          <a:ln w="7620">
            <a:solidFill>
              <a:srgbClr val="DDD3BA"/>
            </a:solidFill>
            <a:prstDash val="solid"/>
          </a:ln>
        </p:spPr>
        <p:txBody>
          <a:bodyPr/>
          <a:lstStyle/>
          <a:p>
            <a:endParaRPr lang="en-IN"/>
          </a:p>
        </p:txBody>
      </p:sp>
      <p:sp>
        <p:nvSpPr>
          <p:cNvPr id="17" name="Shape 12"/>
          <p:cNvSpPr/>
          <p:nvPr/>
        </p:nvSpPr>
        <p:spPr>
          <a:xfrm>
            <a:off x="876895" y="4899422"/>
            <a:ext cx="368498" cy="368498"/>
          </a:xfrm>
          <a:prstGeom prst="roundRect">
            <a:avLst>
              <a:gd name="adj" fmla="val 24811765"/>
            </a:avLst>
          </a:prstGeom>
          <a:solidFill>
            <a:srgbClr val="B88E23"/>
          </a:solidFill>
          <a:ln/>
        </p:spPr>
        <p:txBody>
          <a:bodyPr/>
          <a:lstStyle/>
          <a:p>
            <a:endParaRPr lang="en-IN"/>
          </a:p>
        </p:txBody>
      </p:sp>
      <p:pic>
        <p:nvPicPr>
          <p:cNvPr id="18"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8218" y="5000744"/>
            <a:ext cx="165854" cy="165854"/>
          </a:xfrm>
          <a:prstGeom prst="rect">
            <a:avLst/>
          </a:prstGeom>
        </p:spPr>
      </p:pic>
      <p:sp>
        <p:nvSpPr>
          <p:cNvPr id="19" name="Text 13"/>
          <p:cNvSpPr/>
          <p:nvPr/>
        </p:nvSpPr>
        <p:spPr>
          <a:xfrm>
            <a:off x="876895" y="5390674"/>
            <a:ext cx="1535787" cy="191929"/>
          </a:xfrm>
          <a:prstGeom prst="rect">
            <a:avLst/>
          </a:prstGeom>
          <a:noFill/>
          <a:ln/>
        </p:spPr>
        <p:txBody>
          <a:bodyPr wrap="none" lIns="0" tIns="0" rIns="0" bIns="0" rtlCol="0" anchor="t"/>
          <a:lstStyle/>
          <a:p>
            <a:pPr marL="0" indent="0" algn="l">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ML Framework</a:t>
            </a:r>
            <a:endParaRPr lang="en-US" sz="1200" dirty="0"/>
          </a:p>
        </p:txBody>
      </p:sp>
      <p:sp>
        <p:nvSpPr>
          <p:cNvPr id="20" name="Text 14"/>
          <p:cNvSpPr/>
          <p:nvPr/>
        </p:nvSpPr>
        <p:spPr>
          <a:xfrm>
            <a:off x="876895" y="5656302"/>
            <a:ext cx="7371159" cy="393144"/>
          </a:xfrm>
          <a:prstGeom prst="rect">
            <a:avLst/>
          </a:prstGeom>
          <a:noFill/>
          <a:ln/>
        </p:spPr>
        <p:txBody>
          <a:bodyPr wrap="square" lIns="0" tIns="0" rIns="0" bIns="0" rtlCol="0" anchor="t"/>
          <a:lstStyle/>
          <a:p>
            <a:pPr marL="0" indent="0" algn="l">
              <a:lnSpc>
                <a:spcPts val="1500"/>
              </a:lnSpc>
              <a:buNone/>
            </a:pPr>
            <a:r>
              <a:rPr lang="en-US" sz="950" dirty="0">
                <a:solidFill>
                  <a:srgbClr val="454240"/>
                </a:solidFill>
                <a:latin typeface="DM Sans" pitchFamily="34" charset="0"/>
                <a:ea typeface="DM Sans" pitchFamily="34" charset="-122"/>
                <a:cs typeface="DM Sans" pitchFamily="34" charset="-120"/>
              </a:rPr>
              <a:t>Python-based ecosystem with Scikit-learn for model training, Pandas and NumPy for data manipulation, enabling sophisticated algorithm development.</a:t>
            </a:r>
            <a:endParaRPr lang="en-US" sz="950" dirty="0"/>
          </a:p>
        </p:txBody>
      </p:sp>
      <p:sp>
        <p:nvSpPr>
          <p:cNvPr id="21" name="Shape 15"/>
          <p:cNvSpPr/>
          <p:nvPr/>
        </p:nvSpPr>
        <p:spPr>
          <a:xfrm>
            <a:off x="746522" y="6302573"/>
            <a:ext cx="7631906" cy="1410772"/>
          </a:xfrm>
          <a:prstGeom prst="roundRect">
            <a:avLst>
              <a:gd name="adj" fmla="val 3658"/>
            </a:avLst>
          </a:prstGeom>
          <a:solidFill>
            <a:srgbClr val="F7EDD4"/>
          </a:solidFill>
          <a:ln w="7620">
            <a:solidFill>
              <a:srgbClr val="DDD3BA"/>
            </a:solidFill>
            <a:prstDash val="solid"/>
          </a:ln>
        </p:spPr>
        <p:txBody>
          <a:bodyPr/>
          <a:lstStyle/>
          <a:p>
            <a:endParaRPr lang="en-IN"/>
          </a:p>
        </p:txBody>
      </p:sp>
      <p:sp>
        <p:nvSpPr>
          <p:cNvPr id="22" name="Shape 16"/>
          <p:cNvSpPr/>
          <p:nvPr/>
        </p:nvSpPr>
        <p:spPr>
          <a:xfrm>
            <a:off x="876895" y="6432947"/>
            <a:ext cx="368498" cy="368498"/>
          </a:xfrm>
          <a:prstGeom prst="roundRect">
            <a:avLst>
              <a:gd name="adj" fmla="val 24811765"/>
            </a:avLst>
          </a:prstGeom>
          <a:solidFill>
            <a:srgbClr val="B88E23"/>
          </a:solidFill>
          <a:ln/>
        </p:spPr>
        <p:txBody>
          <a:bodyPr/>
          <a:lstStyle/>
          <a:p>
            <a:endParaRPr lang="en-IN"/>
          </a:p>
        </p:txBody>
      </p:sp>
      <p:pic>
        <p:nvPicPr>
          <p:cNvPr id="23"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8218" y="6534269"/>
            <a:ext cx="165854" cy="165854"/>
          </a:xfrm>
          <a:prstGeom prst="rect">
            <a:avLst/>
          </a:prstGeom>
        </p:spPr>
      </p:pic>
      <p:sp>
        <p:nvSpPr>
          <p:cNvPr id="24" name="Text 17"/>
          <p:cNvSpPr/>
          <p:nvPr/>
        </p:nvSpPr>
        <p:spPr>
          <a:xfrm>
            <a:off x="876895" y="6924199"/>
            <a:ext cx="1535787" cy="191929"/>
          </a:xfrm>
          <a:prstGeom prst="rect">
            <a:avLst/>
          </a:prstGeom>
          <a:noFill/>
          <a:ln/>
        </p:spPr>
        <p:txBody>
          <a:bodyPr wrap="none" lIns="0" tIns="0" rIns="0" bIns="0" rtlCol="0" anchor="t"/>
          <a:lstStyle/>
          <a:p>
            <a:pPr marL="0" indent="0" algn="l">
              <a:lnSpc>
                <a:spcPts val="1500"/>
              </a:lnSpc>
              <a:buNone/>
            </a:pPr>
            <a:r>
              <a:rPr lang="en-US" sz="1200" dirty="0">
                <a:solidFill>
                  <a:srgbClr val="454240"/>
                </a:solidFill>
                <a:latin typeface="Libre Baskerville" pitchFamily="34" charset="0"/>
                <a:ea typeface="Libre Baskerville" pitchFamily="34" charset="-122"/>
                <a:cs typeface="Libre Baskerville" pitchFamily="34" charset="-120"/>
              </a:rPr>
              <a:t>Power BI Analytics</a:t>
            </a:r>
            <a:endParaRPr lang="en-US" sz="1200" dirty="0"/>
          </a:p>
        </p:txBody>
      </p:sp>
      <p:sp>
        <p:nvSpPr>
          <p:cNvPr id="25" name="Text 18"/>
          <p:cNvSpPr/>
          <p:nvPr/>
        </p:nvSpPr>
        <p:spPr>
          <a:xfrm>
            <a:off x="876895" y="7189827"/>
            <a:ext cx="7371159" cy="393144"/>
          </a:xfrm>
          <a:prstGeom prst="rect">
            <a:avLst/>
          </a:prstGeom>
          <a:noFill/>
          <a:ln/>
        </p:spPr>
        <p:txBody>
          <a:bodyPr wrap="square" lIns="0" tIns="0" rIns="0" bIns="0" rtlCol="0" anchor="t"/>
          <a:lstStyle/>
          <a:p>
            <a:pPr marL="0" indent="0" algn="l">
              <a:lnSpc>
                <a:spcPts val="1500"/>
              </a:lnSpc>
              <a:buNone/>
            </a:pPr>
            <a:r>
              <a:rPr lang="en-US" sz="950" dirty="0">
                <a:solidFill>
                  <a:srgbClr val="454240"/>
                </a:solidFill>
                <a:latin typeface="DM Sans" pitchFamily="34" charset="0"/>
                <a:ea typeface="DM Sans" pitchFamily="34" charset="-122"/>
                <a:cs typeface="DM Sans" pitchFamily="34" charset="-120"/>
              </a:rPr>
              <a:t>Interactive dashboards providing real-time fraud insights and operational metrics for stakeholders, fraud analysts, and compliance teams.</a:t>
            </a:r>
            <a:endParaRPr lang="en-US" sz="950" dirty="0"/>
          </a:p>
        </p:txBody>
      </p:sp>
      <p:sp>
        <p:nvSpPr>
          <p:cNvPr id="26" name="Rectangle 25">
            <a:extLst>
              <a:ext uri="{FF2B5EF4-FFF2-40B4-BE49-F238E27FC236}">
                <a16:creationId xmlns:a16="http://schemas.microsoft.com/office/drawing/2014/main" id="{AFDE1C12-0804-BB73-FEDF-706435840549}"/>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1508" y="434102"/>
            <a:ext cx="3086576" cy="320635"/>
          </a:xfrm>
          <a:prstGeom prst="rect">
            <a:avLst/>
          </a:prstGeom>
          <a:noFill/>
          <a:ln/>
        </p:spPr>
        <p:txBody>
          <a:bodyPr wrap="none" lIns="0" tIns="0" rIns="0" bIns="0" rtlCol="0" anchor="t"/>
          <a:lstStyle/>
          <a:p>
            <a:pPr marL="0" indent="0" algn="l">
              <a:lnSpc>
                <a:spcPts val="2500"/>
              </a:lnSpc>
              <a:buNone/>
            </a:pPr>
            <a:r>
              <a:rPr lang="en-US" sz="2000" dirty="0">
                <a:solidFill>
                  <a:srgbClr val="5C4E3D"/>
                </a:solidFill>
                <a:latin typeface="Libre Baskerville" pitchFamily="34" charset="0"/>
                <a:ea typeface="Libre Baskerville" pitchFamily="34" charset="-122"/>
                <a:cs typeface="Libre Baskerville" pitchFamily="34" charset="-120"/>
              </a:rPr>
              <a:t>Software Requirements</a:t>
            </a:r>
            <a:endParaRPr lang="en-US" sz="2000" dirty="0"/>
          </a:p>
        </p:txBody>
      </p:sp>
      <p:sp>
        <p:nvSpPr>
          <p:cNvPr id="3" name="Shape 1"/>
          <p:cNvSpPr/>
          <p:nvPr/>
        </p:nvSpPr>
        <p:spPr>
          <a:xfrm>
            <a:off x="631508" y="959882"/>
            <a:ext cx="13367385" cy="1247299"/>
          </a:xfrm>
          <a:prstGeom prst="roundRect">
            <a:avLst>
              <a:gd name="adj" fmla="val 3456"/>
            </a:avLst>
          </a:prstGeom>
          <a:solidFill>
            <a:srgbClr val="FFFDFA"/>
          </a:solidFill>
          <a:ln w="15240">
            <a:solidFill>
              <a:srgbClr val="DDD3BA"/>
            </a:solidFill>
            <a:prstDash val="solid"/>
          </a:ln>
        </p:spPr>
        <p:txBody>
          <a:bodyPr/>
          <a:lstStyle/>
          <a:p>
            <a:endParaRPr lang="en-IN"/>
          </a:p>
        </p:txBody>
      </p:sp>
      <p:sp>
        <p:nvSpPr>
          <p:cNvPr id="4" name="Shape 2"/>
          <p:cNvSpPr/>
          <p:nvPr/>
        </p:nvSpPr>
        <p:spPr>
          <a:xfrm>
            <a:off x="646748" y="975122"/>
            <a:ext cx="410408" cy="1216819"/>
          </a:xfrm>
          <a:prstGeom prst="roundRect">
            <a:avLst>
              <a:gd name="adj" fmla="val 6046"/>
            </a:avLst>
          </a:prstGeom>
          <a:solidFill>
            <a:srgbClr val="F7EDD4"/>
          </a:solidFill>
          <a:ln/>
        </p:spPr>
        <p:txBody>
          <a:bodyPr/>
          <a:lstStyle/>
          <a:p>
            <a:endParaRPr lang="en-IN"/>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168" y="1506617"/>
            <a:ext cx="153829" cy="153829"/>
          </a:xfrm>
          <a:prstGeom prst="rect">
            <a:avLst/>
          </a:prstGeom>
        </p:spPr>
      </p:pic>
      <p:sp>
        <p:nvSpPr>
          <p:cNvPr id="6" name="Text 3"/>
          <p:cNvSpPr/>
          <p:nvPr/>
        </p:nvSpPr>
        <p:spPr>
          <a:xfrm>
            <a:off x="1159669" y="1077635"/>
            <a:ext cx="1282660" cy="160258"/>
          </a:xfrm>
          <a:prstGeom prst="rect">
            <a:avLst/>
          </a:prstGeom>
          <a:noFill/>
          <a:ln/>
        </p:spPr>
        <p:txBody>
          <a:bodyPr wrap="none" lIns="0" tIns="0" rIns="0" bIns="0" rtlCol="0" anchor="t"/>
          <a:lstStyle/>
          <a:p>
            <a:pPr marL="0" indent="0" algn="l">
              <a:lnSpc>
                <a:spcPts val="1250"/>
              </a:lnSpc>
              <a:buNone/>
            </a:pPr>
            <a:r>
              <a:rPr lang="en-US" sz="1000" dirty="0">
                <a:solidFill>
                  <a:srgbClr val="454240"/>
                </a:solidFill>
                <a:latin typeface="Libre Baskerville" pitchFamily="34" charset="0"/>
                <a:ea typeface="Libre Baskerville" pitchFamily="34" charset="-122"/>
                <a:cs typeface="Libre Baskerville" pitchFamily="34" charset="-120"/>
              </a:rPr>
              <a:t>Python 3.8+</a:t>
            </a:r>
            <a:endParaRPr lang="en-US" sz="1000" dirty="0"/>
          </a:p>
        </p:txBody>
      </p:sp>
      <p:sp>
        <p:nvSpPr>
          <p:cNvPr id="7" name="Text 4"/>
          <p:cNvSpPr/>
          <p:nvPr/>
        </p:nvSpPr>
        <p:spPr>
          <a:xfrm>
            <a:off x="1159669" y="1299448"/>
            <a:ext cx="12721471" cy="164187"/>
          </a:xfrm>
          <a:prstGeom prst="rect">
            <a:avLst/>
          </a:prstGeom>
          <a:noFill/>
          <a:ln/>
        </p:spPr>
        <p:txBody>
          <a:bodyPr wrap="none" lIns="0" tIns="0" rIns="0" bIns="0" rtlCol="0" anchor="t"/>
          <a:lstStyle/>
          <a:p>
            <a:pPr marL="0" indent="0" algn="l">
              <a:lnSpc>
                <a:spcPts val="1250"/>
              </a:lnSpc>
              <a:buNone/>
            </a:pPr>
            <a:r>
              <a:rPr lang="en-US" sz="800" b="1" dirty="0">
                <a:solidFill>
                  <a:srgbClr val="454240"/>
                </a:solidFill>
                <a:latin typeface="DM Sans" pitchFamily="34" charset="0"/>
                <a:ea typeface="DM Sans" pitchFamily="34" charset="-122"/>
                <a:cs typeface="DM Sans" pitchFamily="34" charset="-120"/>
              </a:rPr>
              <a:t>Core programming language</a:t>
            </a:r>
            <a:r>
              <a:rPr lang="en-US" sz="800" dirty="0">
                <a:solidFill>
                  <a:srgbClr val="454240"/>
                </a:solidFill>
                <a:latin typeface="DM Sans" pitchFamily="34" charset="0"/>
                <a:ea typeface="DM Sans" pitchFamily="34" charset="-122"/>
                <a:cs typeface="DM Sans" pitchFamily="34" charset="-120"/>
              </a:rPr>
              <a:t> for data processing, ML model development, and pipeline orchestration.</a:t>
            </a:r>
            <a:endParaRPr lang="en-US" sz="800" dirty="0"/>
          </a:p>
        </p:txBody>
      </p:sp>
      <p:sp>
        <p:nvSpPr>
          <p:cNvPr id="8" name="Text 5"/>
          <p:cNvSpPr/>
          <p:nvPr/>
        </p:nvSpPr>
        <p:spPr>
          <a:xfrm>
            <a:off x="1159669" y="1525191"/>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Pandas &amp; NumPy for data manipulation</a:t>
            </a:r>
            <a:endParaRPr lang="en-US" sz="800" dirty="0"/>
          </a:p>
        </p:txBody>
      </p:sp>
      <p:sp>
        <p:nvSpPr>
          <p:cNvPr id="9" name="Text 6"/>
          <p:cNvSpPr/>
          <p:nvPr/>
        </p:nvSpPr>
        <p:spPr>
          <a:xfrm>
            <a:off x="1159669" y="1725216"/>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Scikit-learn for ML algorithms</a:t>
            </a:r>
            <a:endParaRPr lang="en-US" sz="800" dirty="0"/>
          </a:p>
        </p:txBody>
      </p:sp>
      <p:sp>
        <p:nvSpPr>
          <p:cNvPr id="10" name="Text 7"/>
          <p:cNvSpPr/>
          <p:nvPr/>
        </p:nvSpPr>
        <p:spPr>
          <a:xfrm>
            <a:off x="1159669" y="1925241"/>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Matplotlib &amp; Seaborn for visualization</a:t>
            </a:r>
            <a:endParaRPr lang="en-US" sz="800" dirty="0"/>
          </a:p>
        </p:txBody>
      </p:sp>
      <p:sp>
        <p:nvSpPr>
          <p:cNvPr id="11" name="Shape 8"/>
          <p:cNvSpPr/>
          <p:nvPr/>
        </p:nvSpPr>
        <p:spPr>
          <a:xfrm>
            <a:off x="631508" y="2309693"/>
            <a:ext cx="13367385" cy="1447324"/>
          </a:xfrm>
          <a:prstGeom prst="roundRect">
            <a:avLst>
              <a:gd name="adj" fmla="val 2978"/>
            </a:avLst>
          </a:prstGeom>
          <a:solidFill>
            <a:srgbClr val="FFFDFA"/>
          </a:solidFill>
          <a:ln w="15240">
            <a:solidFill>
              <a:srgbClr val="DDD3BA"/>
            </a:solidFill>
            <a:prstDash val="solid"/>
          </a:ln>
        </p:spPr>
        <p:txBody>
          <a:bodyPr/>
          <a:lstStyle/>
          <a:p>
            <a:endParaRPr lang="en-IN"/>
          </a:p>
        </p:txBody>
      </p:sp>
      <p:sp>
        <p:nvSpPr>
          <p:cNvPr id="12" name="Shape 9"/>
          <p:cNvSpPr/>
          <p:nvPr/>
        </p:nvSpPr>
        <p:spPr>
          <a:xfrm>
            <a:off x="646748" y="2324933"/>
            <a:ext cx="410408" cy="1416844"/>
          </a:xfrm>
          <a:prstGeom prst="roundRect">
            <a:avLst>
              <a:gd name="adj" fmla="val 6046"/>
            </a:avLst>
          </a:prstGeom>
          <a:solidFill>
            <a:srgbClr val="F7EDD4"/>
          </a:solidFill>
          <a:ln/>
        </p:spPr>
        <p:txBody>
          <a:bodyPr/>
          <a:lstStyle/>
          <a:p>
            <a:endParaRPr lang="en-IN"/>
          </a:p>
        </p:txBody>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168" y="2956441"/>
            <a:ext cx="153829" cy="153829"/>
          </a:xfrm>
          <a:prstGeom prst="rect">
            <a:avLst/>
          </a:prstGeom>
        </p:spPr>
      </p:pic>
      <p:sp>
        <p:nvSpPr>
          <p:cNvPr id="14" name="Text 10"/>
          <p:cNvSpPr/>
          <p:nvPr/>
        </p:nvSpPr>
        <p:spPr>
          <a:xfrm>
            <a:off x="1159669" y="2427446"/>
            <a:ext cx="1591032" cy="160258"/>
          </a:xfrm>
          <a:prstGeom prst="rect">
            <a:avLst/>
          </a:prstGeom>
          <a:noFill/>
          <a:ln/>
        </p:spPr>
        <p:txBody>
          <a:bodyPr wrap="none" lIns="0" tIns="0" rIns="0" bIns="0" rtlCol="0" anchor="t"/>
          <a:lstStyle/>
          <a:p>
            <a:pPr marL="0" indent="0" algn="l">
              <a:lnSpc>
                <a:spcPts val="1250"/>
              </a:lnSpc>
              <a:buNone/>
            </a:pPr>
            <a:r>
              <a:rPr lang="en-US" sz="1000" dirty="0">
                <a:solidFill>
                  <a:srgbClr val="454240"/>
                </a:solidFill>
                <a:latin typeface="Libre Baskerville" pitchFamily="34" charset="0"/>
                <a:ea typeface="Libre Baskerville" pitchFamily="34" charset="-122"/>
                <a:cs typeface="Libre Baskerville" pitchFamily="34" charset="-120"/>
              </a:rPr>
              <a:t>Machine Learning Stack</a:t>
            </a:r>
            <a:endParaRPr lang="en-US" sz="1000" dirty="0"/>
          </a:p>
        </p:txBody>
      </p:sp>
      <p:sp>
        <p:nvSpPr>
          <p:cNvPr id="15" name="Text 11"/>
          <p:cNvSpPr/>
          <p:nvPr/>
        </p:nvSpPr>
        <p:spPr>
          <a:xfrm>
            <a:off x="1159669" y="2649260"/>
            <a:ext cx="12721471" cy="164187"/>
          </a:xfrm>
          <a:prstGeom prst="rect">
            <a:avLst/>
          </a:prstGeom>
          <a:noFill/>
          <a:ln/>
        </p:spPr>
        <p:txBody>
          <a:bodyPr wrap="none" lIns="0" tIns="0" rIns="0" bIns="0" rtlCol="0" anchor="t"/>
          <a:lstStyle/>
          <a:p>
            <a:pPr marL="0" indent="0" algn="l">
              <a:lnSpc>
                <a:spcPts val="1250"/>
              </a:lnSpc>
              <a:buNone/>
            </a:pPr>
            <a:r>
              <a:rPr lang="en-US" sz="800" b="1" dirty="0">
                <a:solidFill>
                  <a:srgbClr val="454240"/>
                </a:solidFill>
                <a:latin typeface="DM Sans" pitchFamily="34" charset="0"/>
                <a:ea typeface="DM Sans" pitchFamily="34" charset="-122"/>
                <a:cs typeface="DM Sans" pitchFamily="34" charset="-120"/>
              </a:rPr>
              <a:t>Advanced algorithms</a:t>
            </a:r>
            <a:r>
              <a:rPr lang="en-US" sz="800" dirty="0">
                <a:solidFill>
                  <a:srgbClr val="454240"/>
                </a:solidFill>
                <a:latin typeface="DM Sans" pitchFamily="34" charset="0"/>
                <a:ea typeface="DM Sans" pitchFamily="34" charset="-122"/>
                <a:cs typeface="DM Sans" pitchFamily="34" charset="-120"/>
              </a:rPr>
              <a:t> for classification and anomaly detection tasks.</a:t>
            </a:r>
            <a:endParaRPr lang="en-US" sz="800" dirty="0"/>
          </a:p>
        </p:txBody>
      </p:sp>
      <p:sp>
        <p:nvSpPr>
          <p:cNvPr id="16" name="Text 12"/>
          <p:cNvSpPr/>
          <p:nvPr/>
        </p:nvSpPr>
        <p:spPr>
          <a:xfrm>
            <a:off x="1159669" y="2875002"/>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Logistic Regression for baseline modeling</a:t>
            </a:r>
            <a:endParaRPr lang="en-US" sz="800" dirty="0"/>
          </a:p>
        </p:txBody>
      </p:sp>
      <p:sp>
        <p:nvSpPr>
          <p:cNvPr id="17" name="Text 13"/>
          <p:cNvSpPr/>
          <p:nvPr/>
        </p:nvSpPr>
        <p:spPr>
          <a:xfrm>
            <a:off x="1159669" y="3075027"/>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Random Forest for ensemble learning</a:t>
            </a:r>
            <a:endParaRPr lang="en-US" sz="800" dirty="0"/>
          </a:p>
        </p:txBody>
      </p:sp>
      <p:sp>
        <p:nvSpPr>
          <p:cNvPr id="18" name="Text 14"/>
          <p:cNvSpPr/>
          <p:nvPr/>
        </p:nvSpPr>
        <p:spPr>
          <a:xfrm>
            <a:off x="1159669" y="3275052"/>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XGBoost for gradient boosting</a:t>
            </a:r>
            <a:endParaRPr lang="en-US" sz="800" dirty="0"/>
          </a:p>
        </p:txBody>
      </p:sp>
      <p:sp>
        <p:nvSpPr>
          <p:cNvPr id="19" name="Text 15"/>
          <p:cNvSpPr/>
          <p:nvPr/>
        </p:nvSpPr>
        <p:spPr>
          <a:xfrm>
            <a:off x="1159669" y="3475077"/>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SMOTE for handling class imbalance</a:t>
            </a:r>
            <a:endParaRPr lang="en-US" sz="800" dirty="0"/>
          </a:p>
        </p:txBody>
      </p:sp>
      <p:sp>
        <p:nvSpPr>
          <p:cNvPr id="20" name="Shape 16"/>
          <p:cNvSpPr/>
          <p:nvPr/>
        </p:nvSpPr>
        <p:spPr>
          <a:xfrm>
            <a:off x="631508" y="3859530"/>
            <a:ext cx="13367385" cy="1247299"/>
          </a:xfrm>
          <a:prstGeom prst="roundRect">
            <a:avLst>
              <a:gd name="adj" fmla="val 3456"/>
            </a:avLst>
          </a:prstGeom>
          <a:solidFill>
            <a:srgbClr val="FFFDFA"/>
          </a:solidFill>
          <a:ln w="15240">
            <a:solidFill>
              <a:srgbClr val="DDD3BA"/>
            </a:solidFill>
            <a:prstDash val="solid"/>
          </a:ln>
        </p:spPr>
        <p:txBody>
          <a:bodyPr/>
          <a:lstStyle/>
          <a:p>
            <a:endParaRPr lang="en-IN"/>
          </a:p>
        </p:txBody>
      </p:sp>
      <p:sp>
        <p:nvSpPr>
          <p:cNvPr id="21" name="Shape 17"/>
          <p:cNvSpPr/>
          <p:nvPr/>
        </p:nvSpPr>
        <p:spPr>
          <a:xfrm>
            <a:off x="646748" y="3874770"/>
            <a:ext cx="410408" cy="1216819"/>
          </a:xfrm>
          <a:prstGeom prst="roundRect">
            <a:avLst>
              <a:gd name="adj" fmla="val 6046"/>
            </a:avLst>
          </a:prstGeom>
          <a:solidFill>
            <a:srgbClr val="F7EDD4"/>
          </a:solidFill>
          <a:ln/>
        </p:spPr>
        <p:txBody>
          <a:bodyPr/>
          <a:lstStyle/>
          <a:p>
            <a:endParaRPr lang="en-IN"/>
          </a:p>
        </p:txBody>
      </p:sp>
      <p:pic>
        <p:nvPicPr>
          <p:cNvPr id="2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168" y="4406265"/>
            <a:ext cx="153829" cy="153829"/>
          </a:xfrm>
          <a:prstGeom prst="rect">
            <a:avLst/>
          </a:prstGeom>
        </p:spPr>
      </p:pic>
      <p:sp>
        <p:nvSpPr>
          <p:cNvPr id="23" name="Text 18"/>
          <p:cNvSpPr/>
          <p:nvPr/>
        </p:nvSpPr>
        <p:spPr>
          <a:xfrm>
            <a:off x="1159669" y="3977283"/>
            <a:ext cx="1282660" cy="160258"/>
          </a:xfrm>
          <a:prstGeom prst="rect">
            <a:avLst/>
          </a:prstGeom>
          <a:noFill/>
          <a:ln/>
        </p:spPr>
        <p:txBody>
          <a:bodyPr wrap="none" lIns="0" tIns="0" rIns="0" bIns="0" rtlCol="0" anchor="t"/>
          <a:lstStyle/>
          <a:p>
            <a:pPr marL="0" indent="0" algn="l">
              <a:lnSpc>
                <a:spcPts val="1250"/>
              </a:lnSpc>
              <a:buNone/>
            </a:pPr>
            <a:r>
              <a:rPr lang="en-US" sz="1000" dirty="0">
                <a:solidFill>
                  <a:srgbClr val="454240"/>
                </a:solidFill>
                <a:latin typeface="Libre Baskerville" pitchFamily="34" charset="0"/>
                <a:ea typeface="Libre Baskerville" pitchFamily="34" charset="-122"/>
                <a:cs typeface="Libre Baskerville" pitchFamily="34" charset="-120"/>
              </a:rPr>
              <a:t>Apache Kafka</a:t>
            </a:r>
            <a:endParaRPr lang="en-US" sz="1000" dirty="0"/>
          </a:p>
        </p:txBody>
      </p:sp>
      <p:sp>
        <p:nvSpPr>
          <p:cNvPr id="24" name="Text 19"/>
          <p:cNvSpPr/>
          <p:nvPr/>
        </p:nvSpPr>
        <p:spPr>
          <a:xfrm>
            <a:off x="1159669" y="4199096"/>
            <a:ext cx="12721471" cy="164187"/>
          </a:xfrm>
          <a:prstGeom prst="rect">
            <a:avLst/>
          </a:prstGeom>
          <a:noFill/>
          <a:ln/>
        </p:spPr>
        <p:txBody>
          <a:bodyPr wrap="none" lIns="0" tIns="0" rIns="0" bIns="0" rtlCol="0" anchor="t"/>
          <a:lstStyle/>
          <a:p>
            <a:pPr marL="0" indent="0" algn="l">
              <a:lnSpc>
                <a:spcPts val="1250"/>
              </a:lnSpc>
              <a:buNone/>
            </a:pPr>
            <a:r>
              <a:rPr lang="en-US" sz="800" b="1" dirty="0">
                <a:solidFill>
                  <a:srgbClr val="454240"/>
                </a:solidFill>
                <a:latin typeface="DM Sans" pitchFamily="34" charset="0"/>
                <a:ea typeface="DM Sans" pitchFamily="34" charset="-122"/>
                <a:cs typeface="DM Sans" pitchFamily="34" charset="-120"/>
              </a:rPr>
              <a:t>Distributed streaming platform</a:t>
            </a:r>
            <a:r>
              <a:rPr lang="en-US" sz="800" dirty="0">
                <a:solidFill>
                  <a:srgbClr val="454240"/>
                </a:solidFill>
                <a:latin typeface="DM Sans" pitchFamily="34" charset="0"/>
                <a:ea typeface="DM Sans" pitchFamily="34" charset="-122"/>
                <a:cs typeface="DM Sans" pitchFamily="34" charset="-120"/>
              </a:rPr>
              <a:t> for real-time data pipeline management and message queuing.</a:t>
            </a:r>
            <a:endParaRPr lang="en-US" sz="800" dirty="0"/>
          </a:p>
        </p:txBody>
      </p:sp>
      <p:sp>
        <p:nvSpPr>
          <p:cNvPr id="25" name="Text 20"/>
          <p:cNvSpPr/>
          <p:nvPr/>
        </p:nvSpPr>
        <p:spPr>
          <a:xfrm>
            <a:off x="1159669" y="4424839"/>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High-throughput data ingestion</a:t>
            </a:r>
            <a:endParaRPr lang="en-US" sz="800" dirty="0"/>
          </a:p>
        </p:txBody>
      </p:sp>
      <p:sp>
        <p:nvSpPr>
          <p:cNvPr id="26" name="Text 21"/>
          <p:cNvSpPr/>
          <p:nvPr/>
        </p:nvSpPr>
        <p:spPr>
          <a:xfrm>
            <a:off x="1159669" y="4624864"/>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Fault-tolerant message delivery</a:t>
            </a:r>
            <a:endParaRPr lang="en-US" sz="800" dirty="0"/>
          </a:p>
        </p:txBody>
      </p:sp>
      <p:sp>
        <p:nvSpPr>
          <p:cNvPr id="27" name="Text 22"/>
          <p:cNvSpPr/>
          <p:nvPr/>
        </p:nvSpPr>
        <p:spPr>
          <a:xfrm>
            <a:off x="1159669" y="4824889"/>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Scalable architecture</a:t>
            </a:r>
            <a:endParaRPr lang="en-US" sz="800" dirty="0"/>
          </a:p>
        </p:txBody>
      </p:sp>
      <p:sp>
        <p:nvSpPr>
          <p:cNvPr id="28" name="Shape 23"/>
          <p:cNvSpPr/>
          <p:nvPr/>
        </p:nvSpPr>
        <p:spPr>
          <a:xfrm>
            <a:off x="631508" y="5209342"/>
            <a:ext cx="13367385" cy="1247299"/>
          </a:xfrm>
          <a:prstGeom prst="roundRect">
            <a:avLst>
              <a:gd name="adj" fmla="val 3456"/>
            </a:avLst>
          </a:prstGeom>
          <a:solidFill>
            <a:srgbClr val="FFFDFA"/>
          </a:solidFill>
          <a:ln w="15240">
            <a:solidFill>
              <a:srgbClr val="DDD3BA"/>
            </a:solidFill>
            <a:prstDash val="solid"/>
          </a:ln>
        </p:spPr>
        <p:txBody>
          <a:bodyPr/>
          <a:lstStyle/>
          <a:p>
            <a:endParaRPr lang="en-IN"/>
          </a:p>
        </p:txBody>
      </p:sp>
      <p:sp>
        <p:nvSpPr>
          <p:cNvPr id="29" name="Shape 24"/>
          <p:cNvSpPr/>
          <p:nvPr/>
        </p:nvSpPr>
        <p:spPr>
          <a:xfrm>
            <a:off x="646748" y="5224582"/>
            <a:ext cx="410408" cy="1216819"/>
          </a:xfrm>
          <a:prstGeom prst="roundRect">
            <a:avLst>
              <a:gd name="adj" fmla="val 6046"/>
            </a:avLst>
          </a:prstGeom>
          <a:solidFill>
            <a:srgbClr val="F7EDD4"/>
          </a:solidFill>
          <a:ln/>
        </p:spPr>
        <p:txBody>
          <a:bodyPr/>
          <a:lstStyle/>
          <a:p>
            <a:endParaRPr lang="en-IN"/>
          </a:p>
        </p:txBody>
      </p:sp>
      <p:pic>
        <p:nvPicPr>
          <p:cNvPr id="3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168" y="5756077"/>
            <a:ext cx="153829" cy="153829"/>
          </a:xfrm>
          <a:prstGeom prst="rect">
            <a:avLst/>
          </a:prstGeom>
        </p:spPr>
      </p:pic>
      <p:sp>
        <p:nvSpPr>
          <p:cNvPr id="31" name="Text 25"/>
          <p:cNvSpPr/>
          <p:nvPr/>
        </p:nvSpPr>
        <p:spPr>
          <a:xfrm>
            <a:off x="1159669" y="5327094"/>
            <a:ext cx="1282660" cy="160258"/>
          </a:xfrm>
          <a:prstGeom prst="rect">
            <a:avLst/>
          </a:prstGeom>
          <a:noFill/>
          <a:ln/>
        </p:spPr>
        <p:txBody>
          <a:bodyPr wrap="none" lIns="0" tIns="0" rIns="0" bIns="0" rtlCol="0" anchor="t"/>
          <a:lstStyle/>
          <a:p>
            <a:pPr marL="0" indent="0" algn="l">
              <a:lnSpc>
                <a:spcPts val="1250"/>
              </a:lnSpc>
              <a:buNone/>
            </a:pPr>
            <a:r>
              <a:rPr lang="en-US" sz="1000" dirty="0" err="1">
                <a:solidFill>
                  <a:srgbClr val="454240"/>
                </a:solidFill>
                <a:latin typeface="Libre Baskerville" pitchFamily="34" charset="0"/>
                <a:ea typeface="Libre Baskerville" pitchFamily="34" charset="-122"/>
                <a:cs typeface="Libre Baskerville" pitchFamily="34" charset="-120"/>
              </a:rPr>
              <a:t>PySpark</a:t>
            </a:r>
            <a:endParaRPr lang="en-US" sz="1000" dirty="0"/>
          </a:p>
        </p:txBody>
      </p:sp>
      <p:sp>
        <p:nvSpPr>
          <p:cNvPr id="32" name="Text 26"/>
          <p:cNvSpPr/>
          <p:nvPr/>
        </p:nvSpPr>
        <p:spPr>
          <a:xfrm>
            <a:off x="1159669" y="5548908"/>
            <a:ext cx="12721471" cy="164187"/>
          </a:xfrm>
          <a:prstGeom prst="rect">
            <a:avLst/>
          </a:prstGeom>
          <a:noFill/>
          <a:ln/>
        </p:spPr>
        <p:txBody>
          <a:bodyPr wrap="none" lIns="0" tIns="0" rIns="0" bIns="0" rtlCol="0" anchor="t"/>
          <a:lstStyle/>
          <a:p>
            <a:pPr marL="0" indent="0" algn="l">
              <a:lnSpc>
                <a:spcPts val="1250"/>
              </a:lnSpc>
              <a:buNone/>
            </a:pPr>
            <a:r>
              <a:rPr lang="en-US" sz="800" b="1" dirty="0">
                <a:solidFill>
                  <a:srgbClr val="454240"/>
                </a:solidFill>
                <a:latin typeface="DM Sans" pitchFamily="34" charset="0"/>
                <a:ea typeface="DM Sans" pitchFamily="34" charset="-122"/>
                <a:cs typeface="DM Sans" pitchFamily="34" charset="-120"/>
              </a:rPr>
              <a:t>Big data processing engine</a:t>
            </a:r>
            <a:r>
              <a:rPr lang="en-US" sz="800" dirty="0">
                <a:solidFill>
                  <a:srgbClr val="454240"/>
                </a:solidFill>
                <a:latin typeface="DM Sans" pitchFamily="34" charset="0"/>
                <a:ea typeface="DM Sans" pitchFamily="34" charset="-122"/>
                <a:cs typeface="DM Sans" pitchFamily="34" charset="-120"/>
              </a:rPr>
              <a:t> enabling distributed computing for large-scale datasets.</a:t>
            </a:r>
            <a:endParaRPr lang="en-US" sz="800" dirty="0"/>
          </a:p>
        </p:txBody>
      </p:sp>
      <p:sp>
        <p:nvSpPr>
          <p:cNvPr id="33" name="Text 27"/>
          <p:cNvSpPr/>
          <p:nvPr/>
        </p:nvSpPr>
        <p:spPr>
          <a:xfrm>
            <a:off x="1159669" y="5774650"/>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Spark SQL for data queries</a:t>
            </a:r>
            <a:endParaRPr lang="en-US" sz="800" dirty="0"/>
          </a:p>
        </p:txBody>
      </p:sp>
      <p:sp>
        <p:nvSpPr>
          <p:cNvPr id="34" name="Text 28"/>
          <p:cNvSpPr/>
          <p:nvPr/>
        </p:nvSpPr>
        <p:spPr>
          <a:xfrm>
            <a:off x="1159669" y="5974675"/>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MLlib for distributed ML</a:t>
            </a:r>
            <a:endParaRPr lang="en-US" sz="800" dirty="0"/>
          </a:p>
        </p:txBody>
      </p:sp>
      <p:sp>
        <p:nvSpPr>
          <p:cNvPr id="35" name="Text 29"/>
          <p:cNvSpPr/>
          <p:nvPr/>
        </p:nvSpPr>
        <p:spPr>
          <a:xfrm>
            <a:off x="1159669" y="6174700"/>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DataFrame operations at scale</a:t>
            </a:r>
            <a:endParaRPr lang="en-US" sz="800" dirty="0"/>
          </a:p>
        </p:txBody>
      </p:sp>
      <p:sp>
        <p:nvSpPr>
          <p:cNvPr id="36" name="Shape 30"/>
          <p:cNvSpPr/>
          <p:nvPr/>
        </p:nvSpPr>
        <p:spPr>
          <a:xfrm>
            <a:off x="631508" y="6559153"/>
            <a:ext cx="13367385" cy="1247299"/>
          </a:xfrm>
          <a:prstGeom prst="roundRect">
            <a:avLst>
              <a:gd name="adj" fmla="val 3456"/>
            </a:avLst>
          </a:prstGeom>
          <a:solidFill>
            <a:srgbClr val="FFFDFA"/>
          </a:solidFill>
          <a:ln w="15240">
            <a:solidFill>
              <a:srgbClr val="DDD3BA"/>
            </a:solidFill>
            <a:prstDash val="solid"/>
          </a:ln>
        </p:spPr>
        <p:txBody>
          <a:bodyPr/>
          <a:lstStyle/>
          <a:p>
            <a:endParaRPr lang="en-IN"/>
          </a:p>
        </p:txBody>
      </p:sp>
      <p:sp>
        <p:nvSpPr>
          <p:cNvPr id="37" name="Shape 31"/>
          <p:cNvSpPr/>
          <p:nvPr/>
        </p:nvSpPr>
        <p:spPr>
          <a:xfrm>
            <a:off x="646748" y="6574393"/>
            <a:ext cx="410408" cy="1216819"/>
          </a:xfrm>
          <a:prstGeom prst="roundRect">
            <a:avLst>
              <a:gd name="adj" fmla="val 6046"/>
            </a:avLst>
          </a:prstGeom>
          <a:solidFill>
            <a:srgbClr val="F7EDD4"/>
          </a:solidFill>
          <a:ln/>
        </p:spPr>
        <p:txBody>
          <a:bodyPr/>
          <a:lstStyle/>
          <a:p>
            <a:endParaRPr lang="en-IN"/>
          </a:p>
        </p:txBody>
      </p:sp>
      <p:pic>
        <p:nvPicPr>
          <p:cNvPr id="38"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168" y="7105888"/>
            <a:ext cx="153829" cy="153829"/>
          </a:xfrm>
          <a:prstGeom prst="rect">
            <a:avLst/>
          </a:prstGeom>
        </p:spPr>
      </p:pic>
      <p:sp>
        <p:nvSpPr>
          <p:cNvPr id="39" name="Text 32"/>
          <p:cNvSpPr/>
          <p:nvPr/>
        </p:nvSpPr>
        <p:spPr>
          <a:xfrm>
            <a:off x="1159669" y="6676906"/>
            <a:ext cx="1282660" cy="160258"/>
          </a:xfrm>
          <a:prstGeom prst="rect">
            <a:avLst/>
          </a:prstGeom>
          <a:noFill/>
          <a:ln/>
        </p:spPr>
        <p:txBody>
          <a:bodyPr wrap="none" lIns="0" tIns="0" rIns="0" bIns="0" rtlCol="0" anchor="t"/>
          <a:lstStyle/>
          <a:p>
            <a:pPr marL="0" indent="0" algn="l">
              <a:lnSpc>
                <a:spcPts val="1250"/>
              </a:lnSpc>
              <a:buNone/>
            </a:pPr>
            <a:r>
              <a:rPr lang="en-US" sz="1000" dirty="0">
                <a:solidFill>
                  <a:srgbClr val="454240"/>
                </a:solidFill>
                <a:latin typeface="Libre Baskerville" pitchFamily="34" charset="0"/>
                <a:ea typeface="Libre Baskerville" pitchFamily="34" charset="-122"/>
                <a:cs typeface="Libre Baskerville" pitchFamily="34" charset="-120"/>
              </a:rPr>
              <a:t>Power BI</a:t>
            </a:r>
            <a:endParaRPr lang="en-US" sz="1000" dirty="0"/>
          </a:p>
        </p:txBody>
      </p:sp>
      <p:sp>
        <p:nvSpPr>
          <p:cNvPr id="40" name="Text 33"/>
          <p:cNvSpPr/>
          <p:nvPr/>
        </p:nvSpPr>
        <p:spPr>
          <a:xfrm>
            <a:off x="1159669" y="6898719"/>
            <a:ext cx="12721471" cy="164187"/>
          </a:xfrm>
          <a:prstGeom prst="rect">
            <a:avLst/>
          </a:prstGeom>
          <a:noFill/>
          <a:ln/>
        </p:spPr>
        <p:txBody>
          <a:bodyPr wrap="none" lIns="0" tIns="0" rIns="0" bIns="0" rtlCol="0" anchor="t"/>
          <a:lstStyle/>
          <a:p>
            <a:pPr marL="0" indent="0" algn="l">
              <a:lnSpc>
                <a:spcPts val="1250"/>
              </a:lnSpc>
              <a:buNone/>
            </a:pPr>
            <a:r>
              <a:rPr lang="en-US" sz="800" b="1" dirty="0">
                <a:solidFill>
                  <a:srgbClr val="454240"/>
                </a:solidFill>
                <a:latin typeface="DM Sans" pitchFamily="34" charset="0"/>
                <a:ea typeface="DM Sans" pitchFamily="34" charset="-122"/>
                <a:cs typeface="DM Sans" pitchFamily="34" charset="-120"/>
              </a:rPr>
              <a:t>Business intelligence platform</a:t>
            </a:r>
            <a:r>
              <a:rPr lang="en-US" sz="800" dirty="0">
                <a:solidFill>
                  <a:srgbClr val="454240"/>
                </a:solidFill>
                <a:latin typeface="DM Sans" pitchFamily="34" charset="0"/>
                <a:ea typeface="DM Sans" pitchFamily="34" charset="-122"/>
                <a:cs typeface="DM Sans" pitchFamily="34" charset="-120"/>
              </a:rPr>
              <a:t> for creating interactive dashboards and real-time monitoring systems.</a:t>
            </a:r>
            <a:endParaRPr lang="en-US" sz="800" dirty="0"/>
          </a:p>
        </p:txBody>
      </p:sp>
      <p:sp>
        <p:nvSpPr>
          <p:cNvPr id="41" name="Text 34"/>
          <p:cNvSpPr/>
          <p:nvPr/>
        </p:nvSpPr>
        <p:spPr>
          <a:xfrm>
            <a:off x="1159669" y="7124462"/>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Real-time fraud alerts visualization</a:t>
            </a:r>
            <a:endParaRPr lang="en-US" sz="800" dirty="0"/>
          </a:p>
        </p:txBody>
      </p:sp>
      <p:sp>
        <p:nvSpPr>
          <p:cNvPr id="42" name="Text 35"/>
          <p:cNvSpPr/>
          <p:nvPr/>
        </p:nvSpPr>
        <p:spPr>
          <a:xfrm>
            <a:off x="1159669" y="7324487"/>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Performance metrics tracking</a:t>
            </a:r>
            <a:endParaRPr lang="en-US" sz="800" dirty="0"/>
          </a:p>
        </p:txBody>
      </p:sp>
      <p:sp>
        <p:nvSpPr>
          <p:cNvPr id="43" name="Text 36"/>
          <p:cNvSpPr/>
          <p:nvPr/>
        </p:nvSpPr>
        <p:spPr>
          <a:xfrm>
            <a:off x="1159669" y="7524512"/>
            <a:ext cx="12721471" cy="164187"/>
          </a:xfrm>
          <a:prstGeom prst="rect">
            <a:avLst/>
          </a:prstGeom>
          <a:noFill/>
          <a:ln/>
        </p:spPr>
        <p:txBody>
          <a:bodyPr wrap="none" lIns="0" tIns="0" rIns="0" bIns="0" rtlCol="0" anchor="t"/>
          <a:lstStyle/>
          <a:p>
            <a:pPr marL="342900" indent="-342900" algn="l">
              <a:lnSpc>
                <a:spcPts val="1250"/>
              </a:lnSpc>
              <a:buSzPct val="100000"/>
              <a:buChar char="•"/>
            </a:pPr>
            <a:r>
              <a:rPr lang="en-US" sz="800" dirty="0">
                <a:solidFill>
                  <a:srgbClr val="454240"/>
                </a:solidFill>
                <a:latin typeface="DM Sans" pitchFamily="34" charset="0"/>
                <a:ea typeface="DM Sans" pitchFamily="34" charset="-122"/>
                <a:cs typeface="DM Sans" pitchFamily="34" charset="-120"/>
              </a:rPr>
              <a:t>Stakeholder reporting</a:t>
            </a:r>
            <a:endParaRPr lang="en-US" sz="800" dirty="0"/>
          </a:p>
        </p:txBody>
      </p:sp>
      <p:sp>
        <p:nvSpPr>
          <p:cNvPr id="44" name="Rectangle 43">
            <a:extLst>
              <a:ext uri="{FF2B5EF4-FFF2-40B4-BE49-F238E27FC236}">
                <a16:creationId xmlns:a16="http://schemas.microsoft.com/office/drawing/2014/main" id="{44598615-7815-A763-D004-79E92AD66832}"/>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31150"/>
            <a:ext cx="6231969" cy="620078"/>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Hardware Requirements</a:t>
            </a:r>
            <a:endParaRPr lang="en-US" sz="3900" dirty="0"/>
          </a:p>
        </p:txBody>
      </p:sp>
      <p:sp>
        <p:nvSpPr>
          <p:cNvPr id="3" name="Text 1"/>
          <p:cNvSpPr/>
          <p:nvPr/>
        </p:nvSpPr>
        <p:spPr>
          <a:xfrm>
            <a:off x="793790" y="1747242"/>
            <a:ext cx="4204811" cy="372070"/>
          </a:xfrm>
          <a:prstGeom prst="rect">
            <a:avLst/>
          </a:prstGeom>
          <a:noFill/>
          <a:ln/>
        </p:spPr>
        <p:txBody>
          <a:bodyPr wrap="none" lIns="0" tIns="0" rIns="0" bIns="0" rtlCol="0" anchor="t"/>
          <a:lstStyle/>
          <a:p>
            <a:pPr marL="0" indent="0" algn="l">
              <a:lnSpc>
                <a:spcPts val="2900"/>
              </a:lnSpc>
              <a:buNone/>
            </a:pPr>
            <a:r>
              <a:rPr lang="en-US" sz="2300" dirty="0">
                <a:solidFill>
                  <a:srgbClr val="5C4E3D"/>
                </a:solidFill>
                <a:latin typeface="Libre Baskerville" pitchFamily="34" charset="0"/>
                <a:ea typeface="Libre Baskerville" pitchFamily="34" charset="-122"/>
                <a:cs typeface="Libre Baskerville" pitchFamily="34" charset="-120"/>
              </a:rPr>
              <a:t>Development Environment</a:t>
            </a:r>
            <a:endParaRPr lang="en-US" sz="2300" dirty="0"/>
          </a:p>
        </p:txBody>
      </p:sp>
      <p:sp>
        <p:nvSpPr>
          <p:cNvPr id="4" name="Text 2"/>
          <p:cNvSpPr/>
          <p:nvPr/>
        </p:nvSpPr>
        <p:spPr>
          <a:xfrm>
            <a:off x="793790" y="2317671"/>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CPU:</a:t>
            </a:r>
            <a:r>
              <a:rPr lang="en-US" sz="1550" dirty="0">
                <a:solidFill>
                  <a:srgbClr val="454240"/>
                </a:solidFill>
                <a:latin typeface="DM Sans" pitchFamily="34" charset="0"/>
                <a:ea typeface="DM Sans" pitchFamily="34" charset="-122"/>
                <a:cs typeface="DM Sans" pitchFamily="34" charset="-120"/>
              </a:rPr>
              <a:t> Intel i7 or AMD Ryzen 7 (8+ cores)</a:t>
            </a:r>
            <a:endParaRPr lang="en-US" sz="1550" dirty="0"/>
          </a:p>
        </p:txBody>
      </p:sp>
      <p:sp>
        <p:nvSpPr>
          <p:cNvPr id="5" name="Text 3"/>
          <p:cNvSpPr/>
          <p:nvPr/>
        </p:nvSpPr>
        <p:spPr>
          <a:xfrm>
            <a:off x="793790" y="2704624"/>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RAM:</a:t>
            </a:r>
            <a:r>
              <a:rPr lang="en-US" sz="1550" dirty="0">
                <a:solidFill>
                  <a:srgbClr val="454240"/>
                </a:solidFill>
                <a:latin typeface="DM Sans" pitchFamily="34" charset="0"/>
                <a:ea typeface="DM Sans" pitchFamily="34" charset="-122"/>
                <a:cs typeface="DM Sans" pitchFamily="34" charset="-120"/>
              </a:rPr>
              <a:t> 32GB minimum for data processing</a:t>
            </a:r>
            <a:endParaRPr lang="en-US" sz="1550" dirty="0"/>
          </a:p>
        </p:txBody>
      </p:sp>
      <p:sp>
        <p:nvSpPr>
          <p:cNvPr id="6" name="Text 4"/>
          <p:cNvSpPr/>
          <p:nvPr/>
        </p:nvSpPr>
        <p:spPr>
          <a:xfrm>
            <a:off x="793790" y="3091577"/>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Storage:</a:t>
            </a:r>
            <a:r>
              <a:rPr lang="en-US" sz="1550" dirty="0">
                <a:solidFill>
                  <a:srgbClr val="454240"/>
                </a:solidFill>
                <a:latin typeface="DM Sans" pitchFamily="34" charset="0"/>
                <a:ea typeface="DM Sans" pitchFamily="34" charset="-122"/>
                <a:cs typeface="DM Sans" pitchFamily="34" charset="-120"/>
              </a:rPr>
              <a:t> 1TB SSD for dataset storage</a:t>
            </a:r>
            <a:endParaRPr lang="en-US" sz="1550" dirty="0"/>
          </a:p>
        </p:txBody>
      </p:sp>
      <p:sp>
        <p:nvSpPr>
          <p:cNvPr id="7" name="Text 5"/>
          <p:cNvSpPr/>
          <p:nvPr/>
        </p:nvSpPr>
        <p:spPr>
          <a:xfrm>
            <a:off x="793790" y="3478530"/>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GPU:</a:t>
            </a:r>
            <a:r>
              <a:rPr lang="en-US" sz="1550" dirty="0">
                <a:solidFill>
                  <a:srgbClr val="454240"/>
                </a:solidFill>
                <a:latin typeface="DM Sans" pitchFamily="34" charset="0"/>
                <a:ea typeface="DM Sans" pitchFamily="34" charset="-122"/>
                <a:cs typeface="DM Sans" pitchFamily="34" charset="-120"/>
              </a:rPr>
              <a:t> NVIDIA RTX 3060+ (optional, for deep learning)</a:t>
            </a:r>
            <a:endParaRPr lang="en-US" sz="1550" dirty="0"/>
          </a:p>
        </p:txBody>
      </p:sp>
      <p:sp>
        <p:nvSpPr>
          <p:cNvPr id="8" name="Text 6"/>
          <p:cNvSpPr/>
          <p:nvPr/>
        </p:nvSpPr>
        <p:spPr>
          <a:xfrm>
            <a:off x="793790" y="399442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5C4E3D"/>
                </a:solidFill>
                <a:latin typeface="Libre Baskerville" pitchFamily="34" charset="0"/>
                <a:ea typeface="Libre Baskerville" pitchFamily="34" charset="-122"/>
                <a:cs typeface="Libre Baskerville" pitchFamily="34" charset="-120"/>
              </a:rPr>
              <a:t>Production Cluster</a:t>
            </a:r>
            <a:endParaRPr lang="en-US" sz="2300" dirty="0"/>
          </a:p>
        </p:txBody>
      </p:sp>
      <p:sp>
        <p:nvSpPr>
          <p:cNvPr id="9" name="Text 7"/>
          <p:cNvSpPr/>
          <p:nvPr/>
        </p:nvSpPr>
        <p:spPr>
          <a:xfrm>
            <a:off x="793790" y="4564856"/>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Distributed Spark cluster (4-8 nodes)</a:t>
            </a:r>
            <a:endParaRPr lang="en-US" sz="1550" dirty="0"/>
          </a:p>
        </p:txBody>
      </p:sp>
      <p:sp>
        <p:nvSpPr>
          <p:cNvPr id="10" name="Text 8"/>
          <p:cNvSpPr/>
          <p:nvPr/>
        </p:nvSpPr>
        <p:spPr>
          <a:xfrm>
            <a:off x="793790" y="4951809"/>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Kafka brokers with redundancy</a:t>
            </a:r>
            <a:endParaRPr lang="en-US" sz="1550" dirty="0"/>
          </a:p>
        </p:txBody>
      </p:sp>
      <p:sp>
        <p:nvSpPr>
          <p:cNvPr id="11" name="Text 9"/>
          <p:cNvSpPr/>
          <p:nvPr/>
        </p:nvSpPr>
        <p:spPr>
          <a:xfrm>
            <a:off x="793790" y="5338763"/>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Load-balanced API servers</a:t>
            </a:r>
            <a:endParaRPr lang="en-US" sz="1550" dirty="0"/>
          </a:p>
        </p:txBody>
      </p:sp>
      <p:sp>
        <p:nvSpPr>
          <p:cNvPr id="12" name="Text 10"/>
          <p:cNvSpPr/>
          <p:nvPr/>
        </p:nvSpPr>
        <p:spPr>
          <a:xfrm>
            <a:off x="793790" y="5725716"/>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High-availability database systems</a:t>
            </a:r>
            <a:endParaRPr lang="en-US" sz="1550" dirty="0"/>
          </a:p>
        </p:txBody>
      </p:sp>
      <p:sp>
        <p:nvSpPr>
          <p:cNvPr id="13" name="Text 11"/>
          <p:cNvSpPr/>
          <p:nvPr/>
        </p:nvSpPr>
        <p:spPr>
          <a:xfrm>
            <a:off x="793790" y="6221849"/>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Scalable infrastructure designed to handle millions of transactions per day with sub-second latency requirements and 99.9% uptime guarantees.</a:t>
            </a:r>
            <a:endParaRPr lang="en-US" sz="1550" dirty="0"/>
          </a:p>
        </p:txBody>
      </p:sp>
      <p:pic>
        <p:nvPicPr>
          <p:cNvPr id="14" name="Image 0"/>
          <p:cNvPicPr>
            <a:picLocks noChangeAspect="1"/>
          </p:cNvPicPr>
          <p:nvPr/>
        </p:nvPicPr>
        <p:blipFill>
          <a:blip r:embed="rId3"/>
          <a:srcRect/>
          <a:stretch/>
        </p:blipFill>
        <p:spPr>
          <a:xfrm>
            <a:off x="6365478" y="1654095"/>
            <a:ext cx="7615911" cy="4283950"/>
          </a:xfrm>
          <a:prstGeom prst="rect">
            <a:avLst/>
          </a:prstGeom>
        </p:spPr>
      </p:pic>
      <p:sp>
        <p:nvSpPr>
          <p:cNvPr id="15" name="Rectangle 14">
            <a:extLst>
              <a:ext uri="{FF2B5EF4-FFF2-40B4-BE49-F238E27FC236}">
                <a16:creationId xmlns:a16="http://schemas.microsoft.com/office/drawing/2014/main" id="{367E7C22-F71C-E24E-C59F-B19CCAB40E29}"/>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1298615" y="585430"/>
            <a:ext cx="7258645" cy="589121"/>
          </a:xfrm>
          <a:prstGeom prst="rect">
            <a:avLst/>
          </a:prstGeom>
          <a:noFill/>
          <a:ln/>
        </p:spPr>
        <p:txBody>
          <a:bodyPr wrap="none" lIns="0" tIns="0" rIns="0" bIns="0" rtlCol="0" anchor="t"/>
          <a:lstStyle/>
          <a:p>
            <a:pPr marL="0" indent="0" algn="l">
              <a:lnSpc>
                <a:spcPts val="4600"/>
              </a:lnSpc>
              <a:buNone/>
            </a:pPr>
            <a:r>
              <a:rPr lang="en-US" sz="3700" dirty="0">
                <a:solidFill>
                  <a:srgbClr val="5C4E3D"/>
                </a:solidFill>
                <a:latin typeface="Libre Baskerville" pitchFamily="34" charset="0"/>
                <a:ea typeface="Libre Baskerville" pitchFamily="34" charset="-122"/>
                <a:cs typeface="Libre Baskerville" pitchFamily="34" charset="-120"/>
              </a:rPr>
              <a:t>Machine Learning Algorithms</a:t>
            </a:r>
            <a:endParaRPr lang="en-US" sz="3700" dirty="0"/>
          </a:p>
        </p:txBody>
      </p:sp>
      <p:sp>
        <p:nvSpPr>
          <p:cNvPr id="4" name="Text 1"/>
          <p:cNvSpPr/>
          <p:nvPr/>
        </p:nvSpPr>
        <p:spPr>
          <a:xfrm>
            <a:off x="1298615" y="1457325"/>
            <a:ext cx="7556421" cy="905113"/>
          </a:xfrm>
          <a:prstGeom prst="rect">
            <a:avLst/>
          </a:prstGeom>
          <a:noFill/>
          <a:ln/>
        </p:spPr>
        <p:txBody>
          <a:bodyPr wrap="square" lIns="0" tIns="0" rIns="0" bIns="0" rtlCol="0" anchor="t"/>
          <a:lstStyle/>
          <a:p>
            <a:pPr marL="0" indent="0" algn="l">
              <a:lnSpc>
                <a:spcPts val="2350"/>
              </a:lnSpc>
              <a:buNone/>
            </a:pPr>
            <a:r>
              <a:rPr lang="en-US" sz="1450" dirty="0">
                <a:solidFill>
                  <a:srgbClr val="454240"/>
                </a:solidFill>
                <a:latin typeface="DM Sans" pitchFamily="34" charset="0"/>
                <a:ea typeface="DM Sans" pitchFamily="34" charset="-122"/>
                <a:cs typeface="DM Sans" pitchFamily="34" charset="-120"/>
              </a:rPr>
              <a:t>Our fraud detection system employs multiple classification algorithms, each bringing unique strengths to the ensemble approach. This multi-model strategy ensures robust performance across diverse fraud patterns.</a:t>
            </a:r>
            <a:endParaRPr lang="en-US" sz="1450" dirty="0"/>
          </a:p>
        </p:txBody>
      </p:sp>
      <p:pic>
        <p:nvPicPr>
          <p:cNvPr id="5" name="Image 1" descr="preencoded.png"/>
          <p:cNvPicPr>
            <a:picLocks noChangeAspect="1"/>
          </p:cNvPicPr>
          <p:nvPr/>
        </p:nvPicPr>
        <p:blipFill>
          <a:blip r:embed="rId3"/>
          <a:stretch>
            <a:fillRect/>
          </a:stretch>
        </p:blipFill>
        <p:spPr>
          <a:xfrm>
            <a:off x="1298615" y="2574488"/>
            <a:ext cx="942737" cy="1689854"/>
          </a:xfrm>
          <a:prstGeom prst="rect">
            <a:avLst/>
          </a:prstGeom>
        </p:spPr>
      </p:pic>
      <p:sp>
        <p:nvSpPr>
          <p:cNvPr id="6" name="Text 2"/>
          <p:cNvSpPr/>
          <p:nvPr/>
        </p:nvSpPr>
        <p:spPr>
          <a:xfrm>
            <a:off x="2429828" y="2762964"/>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54240"/>
                </a:solidFill>
                <a:latin typeface="Libre Baskerville" pitchFamily="34" charset="0"/>
                <a:ea typeface="Libre Baskerville" pitchFamily="34" charset="-122"/>
                <a:cs typeface="Libre Baskerville" pitchFamily="34" charset="-120"/>
              </a:rPr>
              <a:t>Logistic Regression</a:t>
            </a:r>
            <a:endParaRPr lang="en-US" sz="1850" dirty="0"/>
          </a:p>
        </p:txBody>
      </p:sp>
      <p:sp>
        <p:nvSpPr>
          <p:cNvPr id="7" name="Text 3"/>
          <p:cNvSpPr/>
          <p:nvPr/>
        </p:nvSpPr>
        <p:spPr>
          <a:xfrm>
            <a:off x="2429828" y="3170753"/>
            <a:ext cx="6425208" cy="905113"/>
          </a:xfrm>
          <a:prstGeom prst="rect">
            <a:avLst/>
          </a:prstGeom>
          <a:noFill/>
          <a:ln/>
        </p:spPr>
        <p:txBody>
          <a:bodyPr wrap="square" lIns="0" tIns="0" rIns="0" bIns="0" rtlCol="0" anchor="t"/>
          <a:lstStyle/>
          <a:p>
            <a:pPr marL="0" indent="0" algn="l">
              <a:lnSpc>
                <a:spcPts val="2350"/>
              </a:lnSpc>
              <a:buNone/>
            </a:pPr>
            <a:r>
              <a:rPr lang="en-US" sz="1450" dirty="0">
                <a:solidFill>
                  <a:srgbClr val="454240"/>
                </a:solidFill>
                <a:latin typeface="DM Sans" pitchFamily="34" charset="0"/>
                <a:ea typeface="DM Sans" pitchFamily="34" charset="-122"/>
                <a:cs typeface="DM Sans" pitchFamily="34" charset="-120"/>
              </a:rPr>
              <a:t>Provides interpretable baseline model with probability scores. Fast training and inference make it ideal for real-time scoring. Excellent for identifying linear relationships in fraud indicators.</a:t>
            </a:r>
            <a:endParaRPr lang="en-US" sz="1450" dirty="0"/>
          </a:p>
        </p:txBody>
      </p:sp>
      <p:pic>
        <p:nvPicPr>
          <p:cNvPr id="8" name="Image 2" descr="preencoded.png"/>
          <p:cNvPicPr>
            <a:picLocks noChangeAspect="1"/>
          </p:cNvPicPr>
          <p:nvPr/>
        </p:nvPicPr>
        <p:blipFill>
          <a:blip r:embed="rId4"/>
          <a:stretch>
            <a:fillRect/>
          </a:stretch>
        </p:blipFill>
        <p:spPr>
          <a:xfrm>
            <a:off x="1298615" y="4264342"/>
            <a:ext cx="942737" cy="1689854"/>
          </a:xfrm>
          <a:prstGeom prst="rect">
            <a:avLst/>
          </a:prstGeom>
        </p:spPr>
      </p:pic>
      <p:sp>
        <p:nvSpPr>
          <p:cNvPr id="9" name="Text 4"/>
          <p:cNvSpPr/>
          <p:nvPr/>
        </p:nvSpPr>
        <p:spPr>
          <a:xfrm>
            <a:off x="2429828" y="4452818"/>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54240"/>
                </a:solidFill>
                <a:latin typeface="Libre Baskerville" pitchFamily="34" charset="0"/>
                <a:ea typeface="Libre Baskerville" pitchFamily="34" charset="-122"/>
                <a:cs typeface="Libre Baskerville" pitchFamily="34" charset="-120"/>
              </a:rPr>
              <a:t>Random Forest</a:t>
            </a:r>
            <a:endParaRPr lang="en-US" sz="1850" dirty="0"/>
          </a:p>
        </p:txBody>
      </p:sp>
      <p:sp>
        <p:nvSpPr>
          <p:cNvPr id="10" name="Text 5"/>
          <p:cNvSpPr/>
          <p:nvPr/>
        </p:nvSpPr>
        <p:spPr>
          <a:xfrm>
            <a:off x="2429828" y="4860608"/>
            <a:ext cx="6425208" cy="905113"/>
          </a:xfrm>
          <a:prstGeom prst="rect">
            <a:avLst/>
          </a:prstGeom>
          <a:noFill/>
          <a:ln/>
        </p:spPr>
        <p:txBody>
          <a:bodyPr wrap="square" lIns="0" tIns="0" rIns="0" bIns="0" rtlCol="0" anchor="t"/>
          <a:lstStyle/>
          <a:p>
            <a:pPr marL="0" indent="0" algn="l">
              <a:lnSpc>
                <a:spcPts val="2350"/>
              </a:lnSpc>
              <a:buNone/>
            </a:pPr>
            <a:r>
              <a:rPr lang="en-US" sz="1450" dirty="0">
                <a:solidFill>
                  <a:srgbClr val="454240"/>
                </a:solidFill>
                <a:latin typeface="DM Sans" pitchFamily="34" charset="0"/>
                <a:ea typeface="DM Sans" pitchFamily="34" charset="-122"/>
                <a:cs typeface="DM Sans" pitchFamily="34" charset="-120"/>
              </a:rPr>
              <a:t>Ensemble of decision trees that captures complex non-linear patterns. Handles feature interactions naturally and provides robust feature importance rankings for fraud analysis.</a:t>
            </a:r>
            <a:endParaRPr lang="en-US" sz="1450" dirty="0"/>
          </a:p>
        </p:txBody>
      </p:sp>
      <p:pic>
        <p:nvPicPr>
          <p:cNvPr id="11" name="Image 3" descr="preencoded.png"/>
          <p:cNvPicPr>
            <a:picLocks noChangeAspect="1"/>
          </p:cNvPicPr>
          <p:nvPr/>
        </p:nvPicPr>
        <p:blipFill>
          <a:blip r:embed="rId5"/>
          <a:stretch>
            <a:fillRect/>
          </a:stretch>
        </p:blipFill>
        <p:spPr>
          <a:xfrm>
            <a:off x="1298615" y="5954197"/>
            <a:ext cx="942737" cy="1689854"/>
          </a:xfrm>
          <a:prstGeom prst="rect">
            <a:avLst/>
          </a:prstGeom>
        </p:spPr>
      </p:pic>
      <p:sp>
        <p:nvSpPr>
          <p:cNvPr id="12" name="Text 6"/>
          <p:cNvSpPr/>
          <p:nvPr/>
        </p:nvSpPr>
        <p:spPr>
          <a:xfrm>
            <a:off x="2429828" y="6142673"/>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54240"/>
                </a:solidFill>
                <a:latin typeface="Libre Baskerville" pitchFamily="34" charset="0"/>
                <a:ea typeface="Libre Baskerville" pitchFamily="34" charset="-122"/>
                <a:cs typeface="Libre Baskerville" pitchFamily="34" charset="-120"/>
              </a:rPr>
              <a:t>XGBoost</a:t>
            </a:r>
            <a:endParaRPr lang="en-US" sz="1850" dirty="0"/>
          </a:p>
        </p:txBody>
      </p:sp>
      <p:sp>
        <p:nvSpPr>
          <p:cNvPr id="13" name="Text 7"/>
          <p:cNvSpPr/>
          <p:nvPr/>
        </p:nvSpPr>
        <p:spPr>
          <a:xfrm>
            <a:off x="2429828" y="6550462"/>
            <a:ext cx="6425208" cy="905113"/>
          </a:xfrm>
          <a:prstGeom prst="rect">
            <a:avLst/>
          </a:prstGeom>
          <a:noFill/>
          <a:ln/>
        </p:spPr>
        <p:txBody>
          <a:bodyPr wrap="square" lIns="0" tIns="0" rIns="0" bIns="0" rtlCol="0" anchor="t"/>
          <a:lstStyle/>
          <a:p>
            <a:pPr marL="0" indent="0" algn="l">
              <a:lnSpc>
                <a:spcPts val="2350"/>
              </a:lnSpc>
              <a:buNone/>
            </a:pPr>
            <a:r>
              <a:rPr lang="en-US" sz="1450" dirty="0">
                <a:solidFill>
                  <a:srgbClr val="454240"/>
                </a:solidFill>
                <a:latin typeface="DM Sans" pitchFamily="34" charset="0"/>
                <a:ea typeface="DM Sans" pitchFamily="34" charset="-122"/>
                <a:cs typeface="DM Sans" pitchFamily="34" charset="-120"/>
              </a:rPr>
              <a:t>Gradient boosting framework that achieves superior accuracy through iterative learning. Optimized for imbalanced datasets with built-in regularization to prevent overfitting.</a:t>
            </a:r>
            <a:endParaRPr lang="en-US" sz="1450" dirty="0"/>
          </a:p>
        </p:txBody>
      </p:sp>
      <p:sp>
        <p:nvSpPr>
          <p:cNvPr id="14" name="Rectangle 13">
            <a:extLst>
              <a:ext uri="{FF2B5EF4-FFF2-40B4-BE49-F238E27FC236}">
                <a16:creationId xmlns:a16="http://schemas.microsoft.com/office/drawing/2014/main" id="{613EB615-2D1B-0A6E-8EBE-FC1DCACCCBBD}"/>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74022" y="413623"/>
            <a:ext cx="3225165" cy="403146"/>
          </a:xfrm>
          <a:prstGeom prst="rect">
            <a:avLst/>
          </a:prstGeom>
          <a:noFill/>
          <a:ln/>
        </p:spPr>
        <p:txBody>
          <a:bodyPr wrap="none" lIns="0" tIns="0" rIns="0" bIns="0" rtlCol="0" anchor="t"/>
          <a:lstStyle/>
          <a:p>
            <a:pPr marL="0" indent="0" algn="l">
              <a:lnSpc>
                <a:spcPts val="3150"/>
              </a:lnSpc>
              <a:buNone/>
            </a:pPr>
            <a:r>
              <a:rPr lang="en-US" sz="4800" dirty="0">
                <a:solidFill>
                  <a:srgbClr val="5C4E3D"/>
                </a:solidFill>
                <a:latin typeface="Libre Baskerville" pitchFamily="34" charset="0"/>
                <a:ea typeface="Libre Baskerville" pitchFamily="34" charset="-122"/>
                <a:cs typeface="Libre Baskerville" pitchFamily="34" charset="-120"/>
              </a:rPr>
              <a:t>Dataset Overview</a:t>
            </a:r>
            <a:endParaRPr lang="en-US" sz="4800" dirty="0"/>
          </a:p>
        </p:txBody>
      </p:sp>
      <p:sp>
        <p:nvSpPr>
          <p:cNvPr id="10" name="Shape 7"/>
          <p:cNvSpPr/>
          <p:nvPr/>
        </p:nvSpPr>
        <p:spPr>
          <a:xfrm>
            <a:off x="0" y="7686913"/>
            <a:ext cx="13042821" cy="548045"/>
          </a:xfrm>
          <a:prstGeom prst="roundRect">
            <a:avLst>
              <a:gd name="adj" fmla="val 9887"/>
            </a:avLst>
          </a:prstGeom>
          <a:solidFill>
            <a:srgbClr val="F3E4BF"/>
          </a:solidFill>
          <a:ln/>
        </p:spPr>
        <p:txBody>
          <a:bodyPr/>
          <a:lstStyle/>
          <a:p>
            <a:endParaRPr lang="en-IN"/>
          </a:p>
        </p:txBody>
      </p:sp>
      <p:sp>
        <p:nvSpPr>
          <p:cNvPr id="12" name="Text 8"/>
          <p:cNvSpPr/>
          <p:nvPr/>
        </p:nvSpPr>
        <p:spPr>
          <a:xfrm>
            <a:off x="274022" y="7854910"/>
            <a:ext cx="12494776" cy="206454"/>
          </a:xfrm>
          <a:prstGeom prst="rect">
            <a:avLst/>
          </a:prstGeom>
          <a:noFill/>
          <a:ln/>
        </p:spPr>
        <p:txBody>
          <a:bodyPr wrap="none" lIns="0" tIns="0" rIns="0" bIns="0" rtlCol="0" anchor="t"/>
          <a:lstStyle/>
          <a:p>
            <a:pPr marL="0" indent="0" algn="l">
              <a:lnSpc>
                <a:spcPts val="1600"/>
              </a:lnSpc>
              <a:buNone/>
            </a:pPr>
            <a:r>
              <a:rPr lang="en-US" sz="1000" b="1" dirty="0">
                <a:solidFill>
                  <a:srgbClr val="000000"/>
                </a:solidFill>
                <a:latin typeface="DM Sans" pitchFamily="34" charset="0"/>
                <a:ea typeface="DM Sans" pitchFamily="34" charset="-122"/>
                <a:cs typeface="DM Sans" pitchFamily="34" charset="-120"/>
              </a:rPr>
              <a:t>Key Observation:</a:t>
            </a:r>
            <a:r>
              <a:rPr lang="en-US" sz="1000" dirty="0">
                <a:solidFill>
                  <a:srgbClr val="000000"/>
                </a:solidFill>
                <a:latin typeface="DM Sans" pitchFamily="34" charset="0"/>
                <a:ea typeface="DM Sans" pitchFamily="34" charset="-122"/>
                <a:cs typeface="DM Sans" pitchFamily="34" charset="-120"/>
              </a:rPr>
              <a:t> Analysis reveals that 99.87% of fraud cases occur exclusively in TRANSFER and CASH_OUT transaction types, making these categories critical focal points for detection algorithms.</a:t>
            </a:r>
            <a:endParaRPr lang="en-US" sz="1000" dirty="0"/>
          </a:p>
        </p:txBody>
      </p:sp>
      <p:sp>
        <p:nvSpPr>
          <p:cNvPr id="13" name="Rectangle 12">
            <a:extLst>
              <a:ext uri="{FF2B5EF4-FFF2-40B4-BE49-F238E27FC236}">
                <a16:creationId xmlns:a16="http://schemas.microsoft.com/office/drawing/2014/main" id="{D56019A4-1090-2345-7522-31B56F971A09}"/>
              </a:ext>
            </a:extLst>
          </p:cNvPr>
          <p:cNvSpPr/>
          <p:nvPr/>
        </p:nvSpPr>
        <p:spPr>
          <a:xfrm>
            <a:off x="12820650" y="7686675"/>
            <a:ext cx="1809750" cy="542925"/>
          </a:xfrm>
          <a:prstGeom prst="rect">
            <a:avLst/>
          </a:prstGeom>
          <a:solidFill>
            <a:srgbClr val="FFFD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39B041D-8C72-9BD1-207D-B9D17E6D4EEA}"/>
              </a:ext>
            </a:extLst>
          </p:cNvPr>
          <p:cNvPicPr>
            <a:picLocks noChangeAspect="1"/>
          </p:cNvPicPr>
          <p:nvPr/>
        </p:nvPicPr>
        <p:blipFill>
          <a:blip r:embed="rId3"/>
          <a:stretch>
            <a:fillRect/>
          </a:stretch>
        </p:blipFill>
        <p:spPr>
          <a:xfrm>
            <a:off x="138988" y="1216283"/>
            <a:ext cx="14352424" cy="579703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93</TotalTime>
  <Words>1022</Words>
  <Application>Microsoft Office PowerPoint</Application>
  <PresentationFormat>Custom</PresentationFormat>
  <Paragraphs>138</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Batang</vt:lpstr>
      <vt:lpstr>Arial</vt:lpstr>
      <vt:lpstr>Libre Baskerville Light</vt:lpstr>
      <vt:lpstr>Libre Baskerville</vt:lpstr>
      <vt:lpstr>Courier New</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MOHIT KUMAR</dc:creator>
  <cp:lastModifiedBy>MOHIT KUMAR</cp:lastModifiedBy>
  <cp:revision>6</cp:revision>
  <dcterms:created xsi:type="dcterms:W3CDTF">2025-12-01T15:59:53Z</dcterms:created>
  <dcterms:modified xsi:type="dcterms:W3CDTF">2026-01-12T17:04:23Z</dcterms:modified>
</cp:coreProperties>
</file>